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79" r:id="rId2"/>
    <p:sldId id="256" r:id="rId3"/>
    <p:sldId id="27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82" r:id="rId14"/>
    <p:sldId id="270" r:id="rId15"/>
    <p:sldId id="283" r:id="rId16"/>
    <p:sldId id="271" r:id="rId17"/>
    <p:sldId id="272" r:id="rId18"/>
    <p:sldId id="273" r:id="rId19"/>
    <p:sldId id="284" r:id="rId20"/>
    <p:sldId id="274" r:id="rId21"/>
    <p:sldId id="286" r:id="rId22"/>
    <p:sldId id="285" r:id="rId23"/>
    <p:sldId id="287" r:id="rId24"/>
    <p:sldId id="275" r:id="rId25"/>
    <p:sldId id="276" r:id="rId26"/>
    <p:sldId id="277" r:id="rId27"/>
    <p:sldId id="288" r:id="rId28"/>
    <p:sldId id="289" r:id="rId29"/>
    <p:sldId id="290" r:id="rId30"/>
    <p:sldId id="291" r:id="rId31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FFFF66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0154" autoAdjust="0"/>
  </p:normalViewPr>
  <p:slideViewPr>
    <p:cSldViewPr>
      <p:cViewPr>
        <p:scale>
          <a:sx n="75" d="100"/>
          <a:sy n="75" d="100"/>
        </p:scale>
        <p:origin x="-1362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11" Type="http://schemas.openxmlformats.org/officeDocument/2006/relationships/image" Target="../media/image42.wmf"/><Relationship Id="rId5" Type="http://schemas.openxmlformats.org/officeDocument/2006/relationships/image" Target="../media/image36.wmf"/><Relationship Id="rId10" Type="http://schemas.openxmlformats.org/officeDocument/2006/relationships/image" Target="../media/image41.wmf"/><Relationship Id="rId4" Type="http://schemas.openxmlformats.org/officeDocument/2006/relationships/image" Target="../media/image35.wmf"/><Relationship Id="rId9" Type="http://schemas.openxmlformats.org/officeDocument/2006/relationships/image" Target="../media/image40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2" Type="http://schemas.openxmlformats.org/officeDocument/2006/relationships/image" Target="../media/image33.wmf"/><Relationship Id="rId1" Type="http://schemas.openxmlformats.org/officeDocument/2006/relationships/image" Target="../media/image43.wmf"/><Relationship Id="rId6" Type="http://schemas.openxmlformats.org/officeDocument/2006/relationships/image" Target="../media/image47.wmf"/><Relationship Id="rId11" Type="http://schemas.openxmlformats.org/officeDocument/2006/relationships/image" Target="../media/image42.wmf"/><Relationship Id="rId5" Type="http://schemas.openxmlformats.org/officeDocument/2006/relationships/image" Target="../media/image46.wmf"/><Relationship Id="rId10" Type="http://schemas.openxmlformats.org/officeDocument/2006/relationships/image" Target="../media/image41.wmf"/><Relationship Id="rId4" Type="http://schemas.openxmlformats.org/officeDocument/2006/relationships/image" Target="../media/image45.wmf"/><Relationship Id="rId9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11" Type="http://schemas.openxmlformats.org/officeDocument/2006/relationships/image" Target="../media/image42.wmf"/><Relationship Id="rId5" Type="http://schemas.openxmlformats.org/officeDocument/2006/relationships/image" Target="../media/image54.wmf"/><Relationship Id="rId10" Type="http://schemas.openxmlformats.org/officeDocument/2006/relationships/image" Target="../media/image41.wmf"/><Relationship Id="rId4" Type="http://schemas.openxmlformats.org/officeDocument/2006/relationships/image" Target="../media/image53.wmf"/><Relationship Id="rId9" Type="http://schemas.openxmlformats.org/officeDocument/2006/relationships/image" Target="../media/image40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11" Type="http://schemas.openxmlformats.org/officeDocument/2006/relationships/image" Target="../media/image42.wmf"/><Relationship Id="rId5" Type="http://schemas.openxmlformats.org/officeDocument/2006/relationships/image" Target="../media/image54.wmf"/><Relationship Id="rId10" Type="http://schemas.openxmlformats.org/officeDocument/2006/relationships/image" Target="../media/image41.wmf"/><Relationship Id="rId4" Type="http://schemas.openxmlformats.org/officeDocument/2006/relationships/image" Target="../media/image53.wmf"/><Relationship Id="rId9" Type="http://schemas.openxmlformats.org/officeDocument/2006/relationships/image" Target="../media/image40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11" Type="http://schemas.openxmlformats.org/officeDocument/2006/relationships/image" Target="../media/image42.wmf"/><Relationship Id="rId5" Type="http://schemas.openxmlformats.org/officeDocument/2006/relationships/image" Target="../media/image54.wmf"/><Relationship Id="rId10" Type="http://schemas.openxmlformats.org/officeDocument/2006/relationships/image" Target="../media/image41.wmf"/><Relationship Id="rId4" Type="http://schemas.openxmlformats.org/officeDocument/2006/relationships/image" Target="../media/image53.wmf"/><Relationship Id="rId9" Type="http://schemas.openxmlformats.org/officeDocument/2006/relationships/image" Target="../media/image40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60.wmf"/><Relationship Id="rId7" Type="http://schemas.openxmlformats.org/officeDocument/2006/relationships/image" Target="../media/image63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2.wmf"/><Relationship Id="rId11" Type="http://schemas.openxmlformats.org/officeDocument/2006/relationships/image" Target="../media/image64.wmf"/><Relationship Id="rId5" Type="http://schemas.openxmlformats.org/officeDocument/2006/relationships/image" Target="../media/image61.wmf"/><Relationship Id="rId10" Type="http://schemas.openxmlformats.org/officeDocument/2006/relationships/image" Target="../media/image42.wmf"/><Relationship Id="rId4" Type="http://schemas.openxmlformats.org/officeDocument/2006/relationships/image" Target="../media/image53.wmf"/><Relationship Id="rId9" Type="http://schemas.openxmlformats.org/officeDocument/2006/relationships/image" Target="../media/image41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image" Target="../media/image67.wmf"/><Relationship Id="rId7" Type="http://schemas.openxmlformats.org/officeDocument/2006/relationships/image" Target="../media/image71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6" Type="http://schemas.openxmlformats.org/officeDocument/2006/relationships/image" Target="../media/image70.wmf"/><Relationship Id="rId11" Type="http://schemas.openxmlformats.org/officeDocument/2006/relationships/image" Target="../media/image42.wmf"/><Relationship Id="rId5" Type="http://schemas.openxmlformats.org/officeDocument/2006/relationships/image" Target="../media/image69.wmf"/><Relationship Id="rId10" Type="http://schemas.openxmlformats.org/officeDocument/2006/relationships/image" Target="../media/image41.wmf"/><Relationship Id="rId4" Type="http://schemas.openxmlformats.org/officeDocument/2006/relationships/image" Target="../media/image68.wmf"/><Relationship Id="rId9" Type="http://schemas.openxmlformats.org/officeDocument/2006/relationships/image" Target="../media/image40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image" Target="../media/image52.wmf"/><Relationship Id="rId7" Type="http://schemas.openxmlformats.org/officeDocument/2006/relationships/image" Target="../media/image76.wmf"/><Relationship Id="rId2" Type="http://schemas.openxmlformats.org/officeDocument/2006/relationships/image" Target="../media/image51.wmf"/><Relationship Id="rId1" Type="http://schemas.openxmlformats.org/officeDocument/2006/relationships/image" Target="../media/image73.wmf"/><Relationship Id="rId6" Type="http://schemas.openxmlformats.org/officeDocument/2006/relationships/image" Target="../media/image75.wmf"/><Relationship Id="rId11" Type="http://schemas.openxmlformats.org/officeDocument/2006/relationships/image" Target="../media/image42.wmf"/><Relationship Id="rId5" Type="http://schemas.openxmlformats.org/officeDocument/2006/relationships/image" Target="../media/image54.wmf"/><Relationship Id="rId10" Type="http://schemas.openxmlformats.org/officeDocument/2006/relationships/image" Target="../media/image41.wmf"/><Relationship Id="rId4" Type="http://schemas.openxmlformats.org/officeDocument/2006/relationships/image" Target="../media/image74.wmf"/><Relationship Id="rId9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3" Type="http://schemas.openxmlformats.org/officeDocument/2006/relationships/image" Target="../media/image80.wmf"/><Relationship Id="rId7" Type="http://schemas.openxmlformats.org/officeDocument/2006/relationships/image" Target="../media/image84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6" Type="http://schemas.openxmlformats.org/officeDocument/2006/relationships/image" Target="../media/image83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Relationship Id="rId9" Type="http://schemas.openxmlformats.org/officeDocument/2006/relationships/image" Target="../media/image86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8.wmf"/><Relationship Id="rId1" Type="http://schemas.openxmlformats.org/officeDocument/2006/relationships/image" Target="../media/image8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30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20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22</a:t>
            </a:fld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Textmasterformate durch Klicken bearbeiten</a:t>
            </a:r>
          </a:p>
          <a:p>
            <a:pPr lvl="1"/>
            <a:r>
              <a:rPr lang="de-DE" altLang="de-DE" dirty="0" smtClean="0"/>
              <a:t>Zweite Ebene</a:t>
            </a:r>
          </a:p>
          <a:p>
            <a:pPr lvl="2"/>
            <a:endParaRPr lang="de-DE" altLang="de-DE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0" y="6553200"/>
            <a:ext cx="21771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analoger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37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2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1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image" Target="../media/image36.wmf"/><Relationship Id="rId18" Type="http://schemas.openxmlformats.org/officeDocument/2006/relationships/oleObject" Target="../embeddings/oleObject49.bin"/><Relationship Id="rId26" Type="http://schemas.openxmlformats.org/officeDocument/2006/relationships/image" Target="../media/image42.wmf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40.wmf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46.bin"/><Relationship Id="rId17" Type="http://schemas.openxmlformats.org/officeDocument/2006/relationships/image" Target="../media/image38.wmf"/><Relationship Id="rId25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8.bin"/><Relationship Id="rId20" Type="http://schemas.openxmlformats.org/officeDocument/2006/relationships/oleObject" Target="../embeddings/oleObject50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35.wmf"/><Relationship Id="rId24" Type="http://schemas.openxmlformats.org/officeDocument/2006/relationships/oleObject" Target="../embeddings/oleObject52.bin"/><Relationship Id="rId5" Type="http://schemas.openxmlformats.org/officeDocument/2006/relationships/image" Target="../media/image32.wmf"/><Relationship Id="rId15" Type="http://schemas.openxmlformats.org/officeDocument/2006/relationships/image" Target="../media/image37.wmf"/><Relationship Id="rId23" Type="http://schemas.openxmlformats.org/officeDocument/2006/relationships/image" Target="../media/image41.wmf"/><Relationship Id="rId10" Type="http://schemas.openxmlformats.org/officeDocument/2006/relationships/oleObject" Target="../embeddings/oleObject45.bin"/><Relationship Id="rId19" Type="http://schemas.openxmlformats.org/officeDocument/2006/relationships/image" Target="../media/image39.wmf"/><Relationship Id="rId4" Type="http://schemas.openxmlformats.org/officeDocument/2006/relationships/oleObject" Target="../embeddings/oleObject42.bin"/><Relationship Id="rId9" Type="http://schemas.openxmlformats.org/officeDocument/2006/relationships/image" Target="../media/image34.wmf"/><Relationship Id="rId14" Type="http://schemas.openxmlformats.org/officeDocument/2006/relationships/oleObject" Target="../embeddings/oleObject47.bin"/><Relationship Id="rId22" Type="http://schemas.openxmlformats.org/officeDocument/2006/relationships/oleObject" Target="../embeddings/oleObject5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13" Type="http://schemas.openxmlformats.org/officeDocument/2006/relationships/image" Target="../media/image46.wmf"/><Relationship Id="rId18" Type="http://schemas.openxmlformats.org/officeDocument/2006/relationships/oleObject" Target="../embeddings/oleObject61.bin"/><Relationship Id="rId26" Type="http://schemas.openxmlformats.org/officeDocument/2006/relationships/image" Target="../media/image42.wmf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40.wmf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58.bin"/><Relationship Id="rId17" Type="http://schemas.openxmlformats.org/officeDocument/2006/relationships/image" Target="../media/image48.wmf"/><Relationship Id="rId25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0.bin"/><Relationship Id="rId20" Type="http://schemas.openxmlformats.org/officeDocument/2006/relationships/oleObject" Target="../embeddings/oleObject62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5.bin"/><Relationship Id="rId11" Type="http://schemas.openxmlformats.org/officeDocument/2006/relationships/image" Target="../media/image45.wmf"/><Relationship Id="rId24" Type="http://schemas.openxmlformats.org/officeDocument/2006/relationships/oleObject" Target="../embeddings/oleObject64.bin"/><Relationship Id="rId5" Type="http://schemas.openxmlformats.org/officeDocument/2006/relationships/image" Target="../media/image43.wmf"/><Relationship Id="rId15" Type="http://schemas.openxmlformats.org/officeDocument/2006/relationships/image" Target="../media/image47.wmf"/><Relationship Id="rId23" Type="http://schemas.openxmlformats.org/officeDocument/2006/relationships/image" Target="../media/image41.wmf"/><Relationship Id="rId10" Type="http://schemas.openxmlformats.org/officeDocument/2006/relationships/oleObject" Target="../embeddings/oleObject57.bin"/><Relationship Id="rId19" Type="http://schemas.openxmlformats.org/officeDocument/2006/relationships/image" Target="../media/image49.wmf"/><Relationship Id="rId4" Type="http://schemas.openxmlformats.org/officeDocument/2006/relationships/oleObject" Target="../embeddings/oleObject54.bin"/><Relationship Id="rId9" Type="http://schemas.openxmlformats.org/officeDocument/2006/relationships/image" Target="../media/image44.wmf"/><Relationship Id="rId14" Type="http://schemas.openxmlformats.org/officeDocument/2006/relationships/oleObject" Target="../embeddings/oleObject59.bin"/><Relationship Id="rId22" Type="http://schemas.openxmlformats.org/officeDocument/2006/relationships/oleObject" Target="../embeddings/oleObject63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13" Type="http://schemas.openxmlformats.org/officeDocument/2006/relationships/image" Target="../media/image54.wmf"/><Relationship Id="rId18" Type="http://schemas.openxmlformats.org/officeDocument/2006/relationships/oleObject" Target="../embeddings/oleObject73.bin"/><Relationship Id="rId26" Type="http://schemas.openxmlformats.org/officeDocument/2006/relationships/image" Target="../media/image42.wmf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40.wmf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70.bin"/><Relationship Id="rId17" Type="http://schemas.openxmlformats.org/officeDocument/2006/relationships/image" Target="../media/image56.wmf"/><Relationship Id="rId25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2.bin"/><Relationship Id="rId20" Type="http://schemas.openxmlformats.org/officeDocument/2006/relationships/oleObject" Target="../embeddings/oleObject74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7.bin"/><Relationship Id="rId11" Type="http://schemas.openxmlformats.org/officeDocument/2006/relationships/image" Target="../media/image53.wmf"/><Relationship Id="rId24" Type="http://schemas.openxmlformats.org/officeDocument/2006/relationships/oleObject" Target="../embeddings/oleObject76.bin"/><Relationship Id="rId5" Type="http://schemas.openxmlformats.org/officeDocument/2006/relationships/image" Target="../media/image50.wmf"/><Relationship Id="rId15" Type="http://schemas.openxmlformats.org/officeDocument/2006/relationships/image" Target="../media/image55.wmf"/><Relationship Id="rId23" Type="http://schemas.openxmlformats.org/officeDocument/2006/relationships/image" Target="../media/image41.wmf"/><Relationship Id="rId10" Type="http://schemas.openxmlformats.org/officeDocument/2006/relationships/oleObject" Target="../embeddings/oleObject69.bin"/><Relationship Id="rId19" Type="http://schemas.openxmlformats.org/officeDocument/2006/relationships/image" Target="../media/image57.wmf"/><Relationship Id="rId4" Type="http://schemas.openxmlformats.org/officeDocument/2006/relationships/oleObject" Target="../embeddings/oleObject66.bin"/><Relationship Id="rId9" Type="http://schemas.openxmlformats.org/officeDocument/2006/relationships/image" Target="../media/image52.wmf"/><Relationship Id="rId14" Type="http://schemas.openxmlformats.org/officeDocument/2006/relationships/oleObject" Target="../embeddings/oleObject71.bin"/><Relationship Id="rId22" Type="http://schemas.openxmlformats.org/officeDocument/2006/relationships/oleObject" Target="../embeddings/oleObject75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13" Type="http://schemas.openxmlformats.org/officeDocument/2006/relationships/image" Target="../media/image54.wmf"/><Relationship Id="rId18" Type="http://schemas.openxmlformats.org/officeDocument/2006/relationships/oleObject" Target="../embeddings/oleObject85.bin"/><Relationship Id="rId26" Type="http://schemas.openxmlformats.org/officeDocument/2006/relationships/image" Target="../media/image42.wmf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40.wmf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82.bin"/><Relationship Id="rId17" Type="http://schemas.openxmlformats.org/officeDocument/2006/relationships/image" Target="../media/image56.wmf"/><Relationship Id="rId25" Type="http://schemas.openxmlformats.org/officeDocument/2006/relationships/oleObject" Target="../embeddings/oleObject8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4.bin"/><Relationship Id="rId20" Type="http://schemas.openxmlformats.org/officeDocument/2006/relationships/oleObject" Target="../embeddings/oleObject86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79.bin"/><Relationship Id="rId11" Type="http://schemas.openxmlformats.org/officeDocument/2006/relationships/image" Target="../media/image53.wmf"/><Relationship Id="rId24" Type="http://schemas.openxmlformats.org/officeDocument/2006/relationships/oleObject" Target="../embeddings/oleObject88.bin"/><Relationship Id="rId5" Type="http://schemas.openxmlformats.org/officeDocument/2006/relationships/image" Target="../media/image50.wmf"/><Relationship Id="rId15" Type="http://schemas.openxmlformats.org/officeDocument/2006/relationships/image" Target="../media/image55.wmf"/><Relationship Id="rId23" Type="http://schemas.openxmlformats.org/officeDocument/2006/relationships/image" Target="../media/image41.wmf"/><Relationship Id="rId10" Type="http://schemas.openxmlformats.org/officeDocument/2006/relationships/oleObject" Target="../embeddings/oleObject81.bin"/><Relationship Id="rId19" Type="http://schemas.openxmlformats.org/officeDocument/2006/relationships/image" Target="../media/image57.wmf"/><Relationship Id="rId4" Type="http://schemas.openxmlformats.org/officeDocument/2006/relationships/oleObject" Target="../embeddings/oleObject78.bin"/><Relationship Id="rId9" Type="http://schemas.openxmlformats.org/officeDocument/2006/relationships/image" Target="../media/image52.wmf"/><Relationship Id="rId14" Type="http://schemas.openxmlformats.org/officeDocument/2006/relationships/oleObject" Target="../embeddings/oleObject83.bin"/><Relationship Id="rId22" Type="http://schemas.openxmlformats.org/officeDocument/2006/relationships/oleObject" Target="../embeddings/oleObject87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13" Type="http://schemas.openxmlformats.org/officeDocument/2006/relationships/image" Target="../media/image54.wmf"/><Relationship Id="rId18" Type="http://schemas.openxmlformats.org/officeDocument/2006/relationships/oleObject" Target="../embeddings/oleObject97.bin"/><Relationship Id="rId26" Type="http://schemas.openxmlformats.org/officeDocument/2006/relationships/image" Target="../media/image42.wmf"/><Relationship Id="rId3" Type="http://schemas.openxmlformats.org/officeDocument/2006/relationships/notesSlide" Target="../notesSlides/notesSlide10.xml"/><Relationship Id="rId21" Type="http://schemas.openxmlformats.org/officeDocument/2006/relationships/image" Target="../media/image40.wmf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94.bin"/><Relationship Id="rId17" Type="http://schemas.openxmlformats.org/officeDocument/2006/relationships/image" Target="../media/image56.wmf"/><Relationship Id="rId25" Type="http://schemas.openxmlformats.org/officeDocument/2006/relationships/oleObject" Target="../embeddings/oleObject101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6.bin"/><Relationship Id="rId20" Type="http://schemas.openxmlformats.org/officeDocument/2006/relationships/oleObject" Target="../embeddings/oleObject98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91.bin"/><Relationship Id="rId11" Type="http://schemas.openxmlformats.org/officeDocument/2006/relationships/image" Target="../media/image53.wmf"/><Relationship Id="rId24" Type="http://schemas.openxmlformats.org/officeDocument/2006/relationships/oleObject" Target="../embeddings/oleObject100.bin"/><Relationship Id="rId5" Type="http://schemas.openxmlformats.org/officeDocument/2006/relationships/image" Target="../media/image50.wmf"/><Relationship Id="rId15" Type="http://schemas.openxmlformats.org/officeDocument/2006/relationships/image" Target="../media/image55.wmf"/><Relationship Id="rId23" Type="http://schemas.openxmlformats.org/officeDocument/2006/relationships/image" Target="../media/image41.wmf"/><Relationship Id="rId10" Type="http://schemas.openxmlformats.org/officeDocument/2006/relationships/oleObject" Target="../embeddings/oleObject93.bin"/><Relationship Id="rId19" Type="http://schemas.openxmlformats.org/officeDocument/2006/relationships/image" Target="../media/image57.wmf"/><Relationship Id="rId4" Type="http://schemas.openxmlformats.org/officeDocument/2006/relationships/oleObject" Target="../embeddings/oleObject90.bin"/><Relationship Id="rId9" Type="http://schemas.openxmlformats.org/officeDocument/2006/relationships/image" Target="../media/image52.wmf"/><Relationship Id="rId14" Type="http://schemas.openxmlformats.org/officeDocument/2006/relationships/oleObject" Target="../embeddings/oleObject95.bin"/><Relationship Id="rId22" Type="http://schemas.openxmlformats.org/officeDocument/2006/relationships/oleObject" Target="../embeddings/oleObject99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4.bin"/><Relationship Id="rId13" Type="http://schemas.openxmlformats.org/officeDocument/2006/relationships/image" Target="../media/image61.wmf"/><Relationship Id="rId18" Type="http://schemas.openxmlformats.org/officeDocument/2006/relationships/oleObject" Target="../embeddings/oleObject109.bin"/><Relationship Id="rId26" Type="http://schemas.openxmlformats.org/officeDocument/2006/relationships/image" Target="../media/image64.wmf"/><Relationship Id="rId3" Type="http://schemas.openxmlformats.org/officeDocument/2006/relationships/notesSlide" Target="../notesSlides/notesSlide11.xml"/><Relationship Id="rId21" Type="http://schemas.openxmlformats.org/officeDocument/2006/relationships/image" Target="../media/image41.wmf"/><Relationship Id="rId7" Type="http://schemas.openxmlformats.org/officeDocument/2006/relationships/image" Target="../media/image59.wmf"/><Relationship Id="rId12" Type="http://schemas.openxmlformats.org/officeDocument/2006/relationships/oleObject" Target="../embeddings/oleObject106.bin"/><Relationship Id="rId17" Type="http://schemas.openxmlformats.org/officeDocument/2006/relationships/image" Target="../media/image63.wmf"/><Relationship Id="rId25" Type="http://schemas.openxmlformats.org/officeDocument/2006/relationships/oleObject" Target="../embeddings/oleObject11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8.bin"/><Relationship Id="rId20" Type="http://schemas.openxmlformats.org/officeDocument/2006/relationships/oleObject" Target="../embeddings/oleObject110.bin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03.bin"/><Relationship Id="rId11" Type="http://schemas.openxmlformats.org/officeDocument/2006/relationships/image" Target="../media/image53.wmf"/><Relationship Id="rId24" Type="http://schemas.openxmlformats.org/officeDocument/2006/relationships/image" Target="../media/image42.wmf"/><Relationship Id="rId5" Type="http://schemas.openxmlformats.org/officeDocument/2006/relationships/image" Target="../media/image58.wmf"/><Relationship Id="rId15" Type="http://schemas.openxmlformats.org/officeDocument/2006/relationships/image" Target="../media/image62.wmf"/><Relationship Id="rId23" Type="http://schemas.openxmlformats.org/officeDocument/2006/relationships/oleObject" Target="../embeddings/oleObject112.bin"/><Relationship Id="rId10" Type="http://schemas.openxmlformats.org/officeDocument/2006/relationships/oleObject" Target="../embeddings/oleObject105.bin"/><Relationship Id="rId19" Type="http://schemas.openxmlformats.org/officeDocument/2006/relationships/image" Target="../media/image40.wmf"/><Relationship Id="rId4" Type="http://schemas.openxmlformats.org/officeDocument/2006/relationships/oleObject" Target="../embeddings/oleObject102.bin"/><Relationship Id="rId9" Type="http://schemas.openxmlformats.org/officeDocument/2006/relationships/image" Target="../media/image60.wmf"/><Relationship Id="rId14" Type="http://schemas.openxmlformats.org/officeDocument/2006/relationships/oleObject" Target="../embeddings/oleObject107.bin"/><Relationship Id="rId22" Type="http://schemas.openxmlformats.org/officeDocument/2006/relationships/oleObject" Target="../embeddings/oleObject111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6.bin"/><Relationship Id="rId13" Type="http://schemas.openxmlformats.org/officeDocument/2006/relationships/image" Target="../media/image69.wmf"/><Relationship Id="rId18" Type="http://schemas.openxmlformats.org/officeDocument/2006/relationships/oleObject" Target="../embeddings/oleObject121.bin"/><Relationship Id="rId26" Type="http://schemas.openxmlformats.org/officeDocument/2006/relationships/image" Target="../media/image42.wmf"/><Relationship Id="rId3" Type="http://schemas.openxmlformats.org/officeDocument/2006/relationships/notesSlide" Target="../notesSlides/notesSlide12.xml"/><Relationship Id="rId21" Type="http://schemas.openxmlformats.org/officeDocument/2006/relationships/image" Target="../media/image40.wmf"/><Relationship Id="rId7" Type="http://schemas.openxmlformats.org/officeDocument/2006/relationships/image" Target="../media/image66.wmf"/><Relationship Id="rId12" Type="http://schemas.openxmlformats.org/officeDocument/2006/relationships/oleObject" Target="../embeddings/oleObject118.bin"/><Relationship Id="rId17" Type="http://schemas.openxmlformats.org/officeDocument/2006/relationships/image" Target="../media/image71.wmf"/><Relationship Id="rId25" Type="http://schemas.openxmlformats.org/officeDocument/2006/relationships/oleObject" Target="../embeddings/oleObject12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0.bin"/><Relationship Id="rId20" Type="http://schemas.openxmlformats.org/officeDocument/2006/relationships/oleObject" Target="../embeddings/oleObject122.bin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15.bin"/><Relationship Id="rId11" Type="http://schemas.openxmlformats.org/officeDocument/2006/relationships/image" Target="../media/image68.wmf"/><Relationship Id="rId24" Type="http://schemas.openxmlformats.org/officeDocument/2006/relationships/oleObject" Target="../embeddings/oleObject124.bin"/><Relationship Id="rId5" Type="http://schemas.openxmlformats.org/officeDocument/2006/relationships/image" Target="../media/image65.wmf"/><Relationship Id="rId15" Type="http://schemas.openxmlformats.org/officeDocument/2006/relationships/image" Target="../media/image70.wmf"/><Relationship Id="rId23" Type="http://schemas.openxmlformats.org/officeDocument/2006/relationships/image" Target="../media/image41.wmf"/><Relationship Id="rId10" Type="http://schemas.openxmlformats.org/officeDocument/2006/relationships/oleObject" Target="../embeddings/oleObject117.bin"/><Relationship Id="rId19" Type="http://schemas.openxmlformats.org/officeDocument/2006/relationships/image" Target="../media/image72.wmf"/><Relationship Id="rId4" Type="http://schemas.openxmlformats.org/officeDocument/2006/relationships/oleObject" Target="../embeddings/oleObject114.bin"/><Relationship Id="rId9" Type="http://schemas.openxmlformats.org/officeDocument/2006/relationships/image" Target="../media/image67.wmf"/><Relationship Id="rId14" Type="http://schemas.openxmlformats.org/officeDocument/2006/relationships/oleObject" Target="../embeddings/oleObject119.bin"/><Relationship Id="rId22" Type="http://schemas.openxmlformats.org/officeDocument/2006/relationships/oleObject" Target="../embeddings/oleObject123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8.bin"/><Relationship Id="rId13" Type="http://schemas.openxmlformats.org/officeDocument/2006/relationships/image" Target="../media/image54.wmf"/><Relationship Id="rId18" Type="http://schemas.openxmlformats.org/officeDocument/2006/relationships/oleObject" Target="../embeddings/oleObject133.bin"/><Relationship Id="rId26" Type="http://schemas.openxmlformats.org/officeDocument/2006/relationships/image" Target="../media/image42.wmf"/><Relationship Id="rId3" Type="http://schemas.openxmlformats.org/officeDocument/2006/relationships/notesSlide" Target="../notesSlides/notesSlide13.xml"/><Relationship Id="rId21" Type="http://schemas.openxmlformats.org/officeDocument/2006/relationships/image" Target="../media/image40.wmf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130.bin"/><Relationship Id="rId17" Type="http://schemas.openxmlformats.org/officeDocument/2006/relationships/image" Target="../media/image76.wmf"/><Relationship Id="rId25" Type="http://schemas.openxmlformats.org/officeDocument/2006/relationships/oleObject" Target="../embeddings/oleObject137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2.bin"/><Relationship Id="rId20" Type="http://schemas.openxmlformats.org/officeDocument/2006/relationships/oleObject" Target="../embeddings/oleObject134.bin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27.bin"/><Relationship Id="rId11" Type="http://schemas.openxmlformats.org/officeDocument/2006/relationships/image" Target="../media/image74.wmf"/><Relationship Id="rId24" Type="http://schemas.openxmlformats.org/officeDocument/2006/relationships/oleObject" Target="../embeddings/oleObject136.bin"/><Relationship Id="rId5" Type="http://schemas.openxmlformats.org/officeDocument/2006/relationships/image" Target="../media/image73.wmf"/><Relationship Id="rId15" Type="http://schemas.openxmlformats.org/officeDocument/2006/relationships/image" Target="../media/image75.wmf"/><Relationship Id="rId23" Type="http://schemas.openxmlformats.org/officeDocument/2006/relationships/image" Target="../media/image41.wmf"/><Relationship Id="rId10" Type="http://schemas.openxmlformats.org/officeDocument/2006/relationships/oleObject" Target="../embeddings/oleObject129.bin"/><Relationship Id="rId19" Type="http://schemas.openxmlformats.org/officeDocument/2006/relationships/image" Target="../media/image77.wmf"/><Relationship Id="rId4" Type="http://schemas.openxmlformats.org/officeDocument/2006/relationships/oleObject" Target="../embeddings/oleObject126.bin"/><Relationship Id="rId9" Type="http://schemas.openxmlformats.org/officeDocument/2006/relationships/image" Target="../media/image52.wmf"/><Relationship Id="rId14" Type="http://schemas.openxmlformats.org/officeDocument/2006/relationships/oleObject" Target="../embeddings/oleObject131.bin"/><Relationship Id="rId22" Type="http://schemas.openxmlformats.org/officeDocument/2006/relationships/oleObject" Target="../embeddings/oleObject135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0.bin"/><Relationship Id="rId13" Type="http://schemas.openxmlformats.org/officeDocument/2006/relationships/image" Target="../media/image82.wmf"/><Relationship Id="rId18" Type="http://schemas.openxmlformats.org/officeDocument/2006/relationships/oleObject" Target="../embeddings/oleObject145.bin"/><Relationship Id="rId3" Type="http://schemas.openxmlformats.org/officeDocument/2006/relationships/notesSlide" Target="../notesSlides/notesSlide15.xml"/><Relationship Id="rId21" Type="http://schemas.openxmlformats.org/officeDocument/2006/relationships/image" Target="../media/image86.wmf"/><Relationship Id="rId7" Type="http://schemas.openxmlformats.org/officeDocument/2006/relationships/image" Target="../media/image79.wmf"/><Relationship Id="rId12" Type="http://schemas.openxmlformats.org/officeDocument/2006/relationships/oleObject" Target="../embeddings/oleObject142.bin"/><Relationship Id="rId17" Type="http://schemas.openxmlformats.org/officeDocument/2006/relationships/image" Target="../media/image8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4.bin"/><Relationship Id="rId20" Type="http://schemas.openxmlformats.org/officeDocument/2006/relationships/oleObject" Target="../embeddings/oleObject146.bin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39.bin"/><Relationship Id="rId11" Type="http://schemas.openxmlformats.org/officeDocument/2006/relationships/image" Target="../media/image81.wmf"/><Relationship Id="rId5" Type="http://schemas.openxmlformats.org/officeDocument/2006/relationships/image" Target="../media/image78.wmf"/><Relationship Id="rId15" Type="http://schemas.openxmlformats.org/officeDocument/2006/relationships/image" Target="../media/image83.wmf"/><Relationship Id="rId10" Type="http://schemas.openxmlformats.org/officeDocument/2006/relationships/oleObject" Target="../embeddings/oleObject141.bin"/><Relationship Id="rId19" Type="http://schemas.openxmlformats.org/officeDocument/2006/relationships/image" Target="../media/image85.wmf"/><Relationship Id="rId4" Type="http://schemas.openxmlformats.org/officeDocument/2006/relationships/oleObject" Target="../embeddings/oleObject138.bin"/><Relationship Id="rId9" Type="http://schemas.openxmlformats.org/officeDocument/2006/relationships/image" Target="../media/image80.wmf"/><Relationship Id="rId14" Type="http://schemas.openxmlformats.org/officeDocument/2006/relationships/oleObject" Target="../embeddings/oleObject14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8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8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48.bin"/><Relationship Id="rId5" Type="http://schemas.openxmlformats.org/officeDocument/2006/relationships/image" Target="../media/image87.wmf"/><Relationship Id="rId4" Type="http://schemas.openxmlformats.org/officeDocument/2006/relationships/oleObject" Target="../embeddings/oleObject14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0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0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Formeln für die Schaltungen mit Gegenkopplung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2684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DFE4D41-3AD0-4A8E-9A01-153077395D3F}" type="slidenum">
              <a:rPr lang="de-DE" altLang="de-DE" sz="1400">
                <a:latin typeface="Arial" charset="0"/>
              </a:rPr>
              <a:pPr/>
              <a:t>10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40964" name="Oval 73"/>
          <p:cNvSpPr>
            <a:spLocks noChangeArrowheads="1"/>
          </p:cNvSpPr>
          <p:nvPr/>
        </p:nvSpPr>
        <p:spPr bwMode="auto">
          <a:xfrm>
            <a:off x="1547813" y="5805488"/>
            <a:ext cx="431800" cy="433387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round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0965" name="Oval 74"/>
          <p:cNvSpPr>
            <a:spLocks noChangeArrowheads="1"/>
          </p:cNvSpPr>
          <p:nvPr/>
        </p:nvSpPr>
        <p:spPr bwMode="auto">
          <a:xfrm>
            <a:off x="1476375" y="5229225"/>
            <a:ext cx="431800" cy="433388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round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09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Output impedance (t‘</a:t>
            </a:r>
            <a:r>
              <a:rPr lang="de-DE" altLang="de-DE" baseline="-25000" smtClean="0"/>
              <a:t>12 </a:t>
            </a:r>
            <a:r>
              <a:rPr lang="de-DE" altLang="de-DE" smtClean="0"/>
              <a:t>t‘</a:t>
            </a:r>
            <a:r>
              <a:rPr lang="de-DE" altLang="de-DE" baseline="-25000" smtClean="0"/>
              <a:t>22</a:t>
            </a:r>
            <a:r>
              <a:rPr lang="de-DE" altLang="de-DE" smtClean="0"/>
              <a:t>)</a:t>
            </a:r>
          </a:p>
        </p:txBody>
      </p:sp>
      <p:sp>
        <p:nvSpPr>
          <p:cNvPr id="40967" name="Line 4"/>
          <p:cNvSpPr>
            <a:spLocks noChangeShapeType="1"/>
          </p:cNvSpPr>
          <p:nvPr/>
        </p:nvSpPr>
        <p:spPr bwMode="auto">
          <a:xfrm>
            <a:off x="2916238" y="1412875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68" name="Line 5"/>
          <p:cNvSpPr>
            <a:spLocks noChangeShapeType="1"/>
          </p:cNvSpPr>
          <p:nvPr/>
        </p:nvSpPr>
        <p:spPr bwMode="auto">
          <a:xfrm>
            <a:off x="2916238" y="1773238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69" name="Rectangle 6"/>
          <p:cNvSpPr>
            <a:spLocks noChangeArrowheads="1"/>
          </p:cNvSpPr>
          <p:nvPr/>
        </p:nvSpPr>
        <p:spPr bwMode="auto">
          <a:xfrm>
            <a:off x="3563938" y="1125538"/>
            <a:ext cx="1008062" cy="935037"/>
          </a:xfrm>
          <a:prstGeom prst="rect">
            <a:avLst/>
          </a:prstGeom>
          <a:solidFill>
            <a:srgbClr val="FFFF00"/>
          </a:solidFill>
          <a:ln w="22225" algn="ctr">
            <a:solidFill>
              <a:schemeClr val="tx1"/>
            </a:solidFill>
            <a:prstDash val="sysDot"/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0970" name="Line 8"/>
          <p:cNvSpPr>
            <a:spLocks noChangeShapeType="1"/>
          </p:cNvSpPr>
          <p:nvPr/>
        </p:nvSpPr>
        <p:spPr bwMode="auto">
          <a:xfrm>
            <a:off x="4572000" y="141287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71" name="Line 9"/>
          <p:cNvSpPr>
            <a:spLocks noChangeShapeType="1"/>
          </p:cNvSpPr>
          <p:nvPr/>
        </p:nvSpPr>
        <p:spPr bwMode="auto">
          <a:xfrm>
            <a:off x="4572000" y="1773238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72" name="Rectangle 10"/>
          <p:cNvSpPr>
            <a:spLocks noChangeArrowheads="1"/>
          </p:cNvSpPr>
          <p:nvPr/>
        </p:nvSpPr>
        <p:spPr bwMode="auto">
          <a:xfrm>
            <a:off x="3563938" y="2493963"/>
            <a:ext cx="1008062" cy="935037"/>
          </a:xfrm>
          <a:prstGeom prst="rect">
            <a:avLst/>
          </a:prstGeom>
          <a:solidFill>
            <a:srgbClr val="00CC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Feedback</a:t>
            </a:r>
          </a:p>
        </p:txBody>
      </p:sp>
      <p:sp>
        <p:nvSpPr>
          <p:cNvPr id="40973" name="Line 11"/>
          <p:cNvSpPr>
            <a:spLocks noChangeShapeType="1"/>
          </p:cNvSpPr>
          <p:nvPr/>
        </p:nvSpPr>
        <p:spPr bwMode="auto">
          <a:xfrm>
            <a:off x="4572000" y="3141663"/>
            <a:ext cx="11525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74" name="Line 12"/>
          <p:cNvSpPr>
            <a:spLocks noChangeShapeType="1"/>
          </p:cNvSpPr>
          <p:nvPr/>
        </p:nvSpPr>
        <p:spPr bwMode="auto">
          <a:xfrm>
            <a:off x="3059113" y="278130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75" name="Line 13"/>
          <p:cNvSpPr>
            <a:spLocks noChangeShapeType="1"/>
          </p:cNvSpPr>
          <p:nvPr/>
        </p:nvSpPr>
        <p:spPr bwMode="auto">
          <a:xfrm>
            <a:off x="3059113" y="314166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76" name="Line 14"/>
          <p:cNvSpPr>
            <a:spLocks noChangeShapeType="1"/>
          </p:cNvSpPr>
          <p:nvPr/>
        </p:nvSpPr>
        <p:spPr bwMode="auto">
          <a:xfrm flipH="1">
            <a:off x="2700338" y="2060575"/>
            <a:ext cx="0" cy="5762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77" name="Line 15"/>
          <p:cNvSpPr>
            <a:spLocks noChangeShapeType="1"/>
          </p:cNvSpPr>
          <p:nvPr/>
        </p:nvSpPr>
        <p:spPr bwMode="auto">
          <a:xfrm flipH="1">
            <a:off x="2411413" y="2060575"/>
            <a:ext cx="0" cy="5762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78" name="Line 16"/>
          <p:cNvSpPr>
            <a:spLocks noChangeShapeType="1"/>
          </p:cNvSpPr>
          <p:nvPr/>
        </p:nvSpPr>
        <p:spPr bwMode="auto">
          <a:xfrm flipH="1">
            <a:off x="3059113" y="278130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79" name="Line 17"/>
          <p:cNvSpPr>
            <a:spLocks noChangeShapeType="1"/>
          </p:cNvSpPr>
          <p:nvPr/>
        </p:nvSpPr>
        <p:spPr bwMode="auto">
          <a:xfrm flipH="1">
            <a:off x="3059113" y="314166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80" name="Line 18"/>
          <p:cNvSpPr>
            <a:spLocks noChangeShapeType="1"/>
          </p:cNvSpPr>
          <p:nvPr/>
        </p:nvSpPr>
        <p:spPr bwMode="auto">
          <a:xfrm flipH="1">
            <a:off x="2700338" y="27813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81" name="Line 19"/>
          <p:cNvSpPr>
            <a:spLocks noChangeShapeType="1"/>
          </p:cNvSpPr>
          <p:nvPr/>
        </p:nvSpPr>
        <p:spPr bwMode="auto">
          <a:xfrm flipH="1">
            <a:off x="2700338" y="256540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82" name="Line 20"/>
          <p:cNvSpPr>
            <a:spLocks noChangeShapeType="1"/>
          </p:cNvSpPr>
          <p:nvPr/>
        </p:nvSpPr>
        <p:spPr bwMode="auto">
          <a:xfrm flipH="1">
            <a:off x="2411413" y="2565400"/>
            <a:ext cx="0" cy="5762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83" name="Line 21"/>
          <p:cNvSpPr>
            <a:spLocks noChangeShapeType="1"/>
          </p:cNvSpPr>
          <p:nvPr/>
        </p:nvSpPr>
        <p:spPr bwMode="auto">
          <a:xfrm>
            <a:off x="2411413" y="3141663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84" name="Line 22"/>
          <p:cNvSpPr>
            <a:spLocks noChangeShapeType="1"/>
          </p:cNvSpPr>
          <p:nvPr/>
        </p:nvSpPr>
        <p:spPr bwMode="auto">
          <a:xfrm>
            <a:off x="1908175" y="1412875"/>
            <a:ext cx="2889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85" name="Line 23"/>
          <p:cNvSpPr>
            <a:spLocks noChangeShapeType="1"/>
          </p:cNvSpPr>
          <p:nvPr/>
        </p:nvSpPr>
        <p:spPr bwMode="auto">
          <a:xfrm>
            <a:off x="1908175" y="1773238"/>
            <a:ext cx="2889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86" name="Line 24"/>
          <p:cNvSpPr>
            <a:spLocks noChangeShapeType="1"/>
          </p:cNvSpPr>
          <p:nvPr/>
        </p:nvSpPr>
        <p:spPr bwMode="auto">
          <a:xfrm>
            <a:off x="5940425" y="1412875"/>
            <a:ext cx="2873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87" name="Line 25"/>
          <p:cNvSpPr>
            <a:spLocks noChangeShapeType="1"/>
          </p:cNvSpPr>
          <p:nvPr/>
        </p:nvSpPr>
        <p:spPr bwMode="auto">
          <a:xfrm>
            <a:off x="5940425" y="1773238"/>
            <a:ext cx="2873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88" name="Text Box 26"/>
          <p:cNvSpPr txBox="1">
            <a:spLocks noChangeArrowheads="1"/>
          </p:cNvSpPr>
          <p:nvPr/>
        </p:nvSpPr>
        <p:spPr bwMode="auto">
          <a:xfrm>
            <a:off x="2916238" y="1125538"/>
            <a:ext cx="3079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Xi</a:t>
            </a:r>
          </a:p>
        </p:txBody>
      </p:sp>
      <p:sp>
        <p:nvSpPr>
          <p:cNvPr id="40989" name="Line 27"/>
          <p:cNvSpPr>
            <a:spLocks noChangeShapeType="1"/>
          </p:cNvSpPr>
          <p:nvPr/>
        </p:nvSpPr>
        <p:spPr bwMode="auto">
          <a:xfrm>
            <a:off x="3348038" y="1412875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90" name="Line 28"/>
          <p:cNvSpPr>
            <a:spLocks noChangeShapeType="1"/>
          </p:cNvSpPr>
          <p:nvPr/>
        </p:nvSpPr>
        <p:spPr bwMode="auto">
          <a:xfrm>
            <a:off x="3348038" y="1773238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91" name="Line 29"/>
          <p:cNvSpPr>
            <a:spLocks noChangeShapeType="1"/>
          </p:cNvSpPr>
          <p:nvPr/>
        </p:nvSpPr>
        <p:spPr bwMode="auto">
          <a:xfrm>
            <a:off x="6227763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92" name="Line 30"/>
          <p:cNvSpPr>
            <a:spLocks noChangeShapeType="1"/>
          </p:cNvSpPr>
          <p:nvPr/>
        </p:nvSpPr>
        <p:spPr bwMode="auto">
          <a:xfrm>
            <a:off x="6227763" y="1773238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93" name="Line 31"/>
          <p:cNvSpPr>
            <a:spLocks noChangeShapeType="1"/>
          </p:cNvSpPr>
          <p:nvPr/>
        </p:nvSpPr>
        <p:spPr bwMode="auto">
          <a:xfrm>
            <a:off x="6443663" y="1773238"/>
            <a:ext cx="8651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94" name="Line 32"/>
          <p:cNvSpPr>
            <a:spLocks noChangeShapeType="1"/>
          </p:cNvSpPr>
          <p:nvPr/>
        </p:nvSpPr>
        <p:spPr bwMode="auto">
          <a:xfrm>
            <a:off x="6443663" y="1412875"/>
            <a:ext cx="8651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95" name="Text Box 33"/>
          <p:cNvSpPr txBox="1">
            <a:spLocks noChangeArrowheads="1"/>
          </p:cNvSpPr>
          <p:nvPr/>
        </p:nvSpPr>
        <p:spPr bwMode="auto">
          <a:xfrm>
            <a:off x="7164388" y="2349500"/>
            <a:ext cx="966787" cy="27463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Rout=Vs/Io</a:t>
            </a:r>
          </a:p>
        </p:txBody>
      </p:sp>
      <p:graphicFrame>
        <p:nvGraphicFramePr>
          <p:cNvPr id="40996" name="Object 34"/>
          <p:cNvGraphicFramePr>
            <a:graphicFrameLocks noChangeAspect="1"/>
          </p:cNvGraphicFramePr>
          <p:nvPr/>
        </p:nvGraphicFramePr>
        <p:xfrm>
          <a:off x="1436688" y="3927475"/>
          <a:ext cx="223996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8" name="Formel" r:id="rId3" imgW="1422400" imgH="533400" progId="Equation.3">
                  <p:embed/>
                </p:oleObj>
              </mc:Choice>
              <mc:Fallback>
                <p:oleObj name="Formel" r:id="rId3" imgW="1422400" imgH="53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6688" y="3927475"/>
                        <a:ext cx="2239962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7" name="Text Box 35"/>
          <p:cNvSpPr txBox="1">
            <a:spLocks noChangeArrowheads="1"/>
          </p:cNvSpPr>
          <p:nvPr/>
        </p:nvSpPr>
        <p:spPr bwMode="auto">
          <a:xfrm>
            <a:off x="5095875" y="4581525"/>
            <a:ext cx="1655763" cy="27463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Open circuit loop gain</a:t>
            </a:r>
          </a:p>
        </p:txBody>
      </p:sp>
      <p:sp>
        <p:nvSpPr>
          <p:cNvPr id="40998" name="Line 36"/>
          <p:cNvSpPr>
            <a:spLocks noChangeShapeType="1"/>
          </p:cNvSpPr>
          <p:nvPr/>
        </p:nvSpPr>
        <p:spPr bwMode="auto">
          <a:xfrm>
            <a:off x="4572000" y="3141663"/>
            <a:ext cx="11525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99" name="Line 37"/>
          <p:cNvSpPr>
            <a:spLocks noChangeShapeType="1"/>
          </p:cNvSpPr>
          <p:nvPr/>
        </p:nvSpPr>
        <p:spPr bwMode="auto">
          <a:xfrm>
            <a:off x="4572000" y="27813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00" name="Line 38"/>
          <p:cNvSpPr>
            <a:spLocks noChangeShapeType="1"/>
          </p:cNvSpPr>
          <p:nvPr/>
        </p:nvSpPr>
        <p:spPr bwMode="auto">
          <a:xfrm>
            <a:off x="4572000" y="3141663"/>
            <a:ext cx="11525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01" name="Rectangle 39"/>
          <p:cNvSpPr>
            <a:spLocks noChangeArrowheads="1"/>
          </p:cNvSpPr>
          <p:nvPr/>
        </p:nvSpPr>
        <p:spPr bwMode="auto">
          <a:xfrm>
            <a:off x="3563938" y="1125538"/>
            <a:ext cx="1008062" cy="935037"/>
          </a:xfrm>
          <a:prstGeom prst="rect">
            <a:avLst/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002" name="Line 40"/>
          <p:cNvSpPr>
            <a:spLocks noChangeShapeType="1"/>
          </p:cNvSpPr>
          <p:nvPr/>
        </p:nvSpPr>
        <p:spPr bwMode="auto">
          <a:xfrm>
            <a:off x="3348038" y="1412875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03" name="Line 41"/>
          <p:cNvSpPr>
            <a:spLocks noChangeShapeType="1"/>
          </p:cNvSpPr>
          <p:nvPr/>
        </p:nvSpPr>
        <p:spPr bwMode="auto">
          <a:xfrm>
            <a:off x="3348038" y="1773238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04" name="Text Box 42"/>
          <p:cNvSpPr txBox="1">
            <a:spLocks noChangeArrowheads="1"/>
          </p:cNvSpPr>
          <p:nvPr/>
        </p:nvSpPr>
        <p:spPr bwMode="auto">
          <a:xfrm>
            <a:off x="3203575" y="1125538"/>
            <a:ext cx="3905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Xi*</a:t>
            </a:r>
          </a:p>
        </p:txBody>
      </p:sp>
      <p:sp>
        <p:nvSpPr>
          <p:cNvPr id="41005" name="Line 43"/>
          <p:cNvSpPr>
            <a:spLocks noChangeShapeType="1"/>
          </p:cNvSpPr>
          <p:nvPr/>
        </p:nvSpPr>
        <p:spPr bwMode="auto">
          <a:xfrm>
            <a:off x="3635375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06" name="Line 44"/>
          <p:cNvSpPr>
            <a:spLocks noChangeShapeType="1"/>
          </p:cNvSpPr>
          <p:nvPr/>
        </p:nvSpPr>
        <p:spPr bwMode="auto">
          <a:xfrm>
            <a:off x="3635375" y="1773238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07" name="Line 45"/>
          <p:cNvSpPr>
            <a:spLocks noChangeShapeType="1"/>
          </p:cNvSpPr>
          <p:nvPr/>
        </p:nvSpPr>
        <p:spPr bwMode="auto">
          <a:xfrm>
            <a:off x="4284663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08" name="Line 46"/>
          <p:cNvSpPr>
            <a:spLocks noChangeShapeType="1"/>
          </p:cNvSpPr>
          <p:nvPr/>
        </p:nvSpPr>
        <p:spPr bwMode="auto">
          <a:xfrm>
            <a:off x="4284663" y="1773238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41009" name="Group 47"/>
          <p:cNvGrpSpPr>
            <a:grpSpLocks/>
          </p:cNvGrpSpPr>
          <p:nvPr/>
        </p:nvGrpSpPr>
        <p:grpSpPr bwMode="auto">
          <a:xfrm>
            <a:off x="4211638" y="1484313"/>
            <a:ext cx="144462" cy="215900"/>
            <a:chOff x="3560" y="2160"/>
            <a:chExt cx="92" cy="90"/>
          </a:xfrm>
        </p:grpSpPr>
        <p:sp>
          <p:nvSpPr>
            <p:cNvPr id="41031" name="Line 48"/>
            <p:cNvSpPr>
              <a:spLocks noChangeShapeType="1"/>
            </p:cNvSpPr>
            <p:nvPr/>
          </p:nvSpPr>
          <p:spPr bwMode="auto">
            <a:xfrm flipH="1">
              <a:off x="3560" y="2160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32" name="Line 49"/>
            <p:cNvSpPr>
              <a:spLocks noChangeShapeType="1"/>
            </p:cNvSpPr>
            <p:nvPr/>
          </p:nvSpPr>
          <p:spPr bwMode="auto">
            <a:xfrm>
              <a:off x="3606" y="2160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33" name="Line 50"/>
            <p:cNvSpPr>
              <a:spLocks noChangeShapeType="1"/>
            </p:cNvSpPr>
            <p:nvPr/>
          </p:nvSpPr>
          <p:spPr bwMode="auto">
            <a:xfrm flipH="1" flipV="1">
              <a:off x="3560" y="2205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34" name="Line 51"/>
            <p:cNvSpPr>
              <a:spLocks noChangeShapeType="1"/>
            </p:cNvSpPr>
            <p:nvPr/>
          </p:nvSpPr>
          <p:spPr bwMode="auto">
            <a:xfrm flipV="1">
              <a:off x="3606" y="2205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1010" name="Line 52"/>
          <p:cNvSpPr>
            <a:spLocks noChangeShapeType="1"/>
          </p:cNvSpPr>
          <p:nvPr/>
        </p:nvSpPr>
        <p:spPr bwMode="auto">
          <a:xfrm flipV="1">
            <a:off x="4284663" y="1412875"/>
            <a:ext cx="0" cy="714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11" name="Line 53"/>
          <p:cNvSpPr>
            <a:spLocks noChangeShapeType="1"/>
          </p:cNvSpPr>
          <p:nvPr/>
        </p:nvSpPr>
        <p:spPr bwMode="auto">
          <a:xfrm flipV="1">
            <a:off x="4284663" y="1700213"/>
            <a:ext cx="0" cy="714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12" name="Oval 54"/>
          <p:cNvSpPr>
            <a:spLocks noChangeArrowheads="1"/>
          </p:cNvSpPr>
          <p:nvPr/>
        </p:nvSpPr>
        <p:spPr bwMode="auto">
          <a:xfrm>
            <a:off x="3276600" y="1484313"/>
            <a:ext cx="142875" cy="215900"/>
          </a:xfrm>
          <a:prstGeom prst="ellipse">
            <a:avLst/>
          </a:prstGeom>
          <a:solidFill>
            <a:srgbClr val="FF00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013" name="Line 55"/>
          <p:cNvSpPr>
            <a:spLocks noChangeShapeType="1"/>
          </p:cNvSpPr>
          <p:nvPr/>
        </p:nvSpPr>
        <p:spPr bwMode="auto">
          <a:xfrm flipH="1">
            <a:off x="3348038" y="14128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14" name="Line 56"/>
          <p:cNvSpPr>
            <a:spLocks noChangeShapeType="1"/>
          </p:cNvSpPr>
          <p:nvPr/>
        </p:nvSpPr>
        <p:spPr bwMode="auto">
          <a:xfrm>
            <a:off x="3348038" y="1412875"/>
            <a:ext cx="0" cy="714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15" name="Line 57"/>
          <p:cNvSpPr>
            <a:spLocks noChangeShapeType="1"/>
          </p:cNvSpPr>
          <p:nvPr/>
        </p:nvSpPr>
        <p:spPr bwMode="auto">
          <a:xfrm>
            <a:off x="3348038" y="1700213"/>
            <a:ext cx="0" cy="714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16" name="Line 58"/>
          <p:cNvSpPr>
            <a:spLocks noChangeShapeType="1"/>
          </p:cNvSpPr>
          <p:nvPr/>
        </p:nvSpPr>
        <p:spPr bwMode="auto">
          <a:xfrm>
            <a:off x="3132138" y="1412875"/>
            <a:ext cx="0" cy="360363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41017" name="Object 59"/>
          <p:cNvGraphicFramePr>
            <a:graphicFrameLocks noGrp="1" noChangeAspect="1"/>
          </p:cNvGraphicFramePr>
          <p:nvPr>
            <p:ph idx="1"/>
          </p:nvPr>
        </p:nvGraphicFramePr>
        <p:xfrm>
          <a:off x="4133850" y="5402263"/>
          <a:ext cx="195262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9" name="Formel" r:id="rId5" imgW="1435100" imgH="431800" progId="Equation.3">
                  <p:embed/>
                </p:oleObj>
              </mc:Choice>
              <mc:Fallback>
                <p:oleObj name="Formel" r:id="rId5" imgW="14351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3850" y="5402263"/>
                        <a:ext cx="195262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8" name="Object 60"/>
          <p:cNvGraphicFramePr>
            <a:graphicFrameLocks noChangeAspect="1"/>
          </p:cNvGraphicFramePr>
          <p:nvPr/>
        </p:nvGraphicFramePr>
        <p:xfrm>
          <a:off x="6640513" y="5516563"/>
          <a:ext cx="1219200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0" name="Formel" r:id="rId7" imgW="774364" imgH="228501" progId="Equation.3">
                  <p:embed/>
                </p:oleObj>
              </mc:Choice>
              <mc:Fallback>
                <p:oleObj name="Formel" r:id="rId7" imgW="774364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0513" y="5516563"/>
                        <a:ext cx="1219200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9" name="Line 61"/>
          <p:cNvSpPr>
            <a:spLocks noChangeShapeType="1"/>
          </p:cNvSpPr>
          <p:nvPr/>
        </p:nvSpPr>
        <p:spPr bwMode="auto">
          <a:xfrm>
            <a:off x="1908175" y="1412875"/>
            <a:ext cx="0" cy="3603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20" name="Rectangle 62"/>
          <p:cNvSpPr>
            <a:spLocks noChangeArrowheads="1"/>
          </p:cNvSpPr>
          <p:nvPr/>
        </p:nvSpPr>
        <p:spPr bwMode="auto">
          <a:xfrm>
            <a:off x="7956550" y="4078288"/>
            <a:ext cx="647700" cy="35877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021" name="Rectangle 63"/>
          <p:cNvSpPr>
            <a:spLocks noChangeArrowheads="1"/>
          </p:cNvSpPr>
          <p:nvPr/>
        </p:nvSpPr>
        <p:spPr bwMode="auto">
          <a:xfrm>
            <a:off x="7164388" y="3716338"/>
            <a:ext cx="287337" cy="64928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41022" name="Object 64"/>
          <p:cNvGraphicFramePr>
            <a:graphicFrameLocks noChangeAspect="1"/>
          </p:cNvGraphicFramePr>
          <p:nvPr/>
        </p:nvGraphicFramePr>
        <p:xfrm>
          <a:off x="6503988" y="3716338"/>
          <a:ext cx="2279650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1" name="Formel" r:id="rId9" imgW="1447800" imgH="431800" progId="Equation.3">
                  <p:embed/>
                </p:oleObj>
              </mc:Choice>
              <mc:Fallback>
                <p:oleObj name="Formel" r:id="rId9" imgW="1447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3988" y="3716338"/>
                        <a:ext cx="2279650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3" name="Line 65"/>
          <p:cNvSpPr>
            <a:spLocks noChangeShapeType="1"/>
          </p:cNvSpPr>
          <p:nvPr/>
        </p:nvSpPr>
        <p:spPr bwMode="auto">
          <a:xfrm>
            <a:off x="6011863" y="1773238"/>
            <a:ext cx="0" cy="10080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24" name="Line 66"/>
          <p:cNvSpPr>
            <a:spLocks noChangeShapeType="1"/>
          </p:cNvSpPr>
          <p:nvPr/>
        </p:nvSpPr>
        <p:spPr bwMode="auto">
          <a:xfrm>
            <a:off x="4572000" y="2781300"/>
            <a:ext cx="14398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25" name="Line 67"/>
          <p:cNvSpPr>
            <a:spLocks noChangeShapeType="1"/>
          </p:cNvSpPr>
          <p:nvPr/>
        </p:nvSpPr>
        <p:spPr bwMode="auto">
          <a:xfrm>
            <a:off x="4572000" y="3141663"/>
            <a:ext cx="15843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26" name="Line 68"/>
          <p:cNvSpPr>
            <a:spLocks noChangeShapeType="1"/>
          </p:cNvSpPr>
          <p:nvPr/>
        </p:nvSpPr>
        <p:spPr bwMode="auto">
          <a:xfrm>
            <a:off x="6156325" y="1412875"/>
            <a:ext cx="0" cy="17287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41027" name="Object 71"/>
          <p:cNvGraphicFramePr>
            <a:graphicFrameLocks noChangeAspect="1"/>
          </p:cNvGraphicFramePr>
          <p:nvPr/>
        </p:nvGraphicFramePr>
        <p:xfrm>
          <a:off x="539750" y="5805488"/>
          <a:ext cx="166846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2" name="Formel" r:id="rId11" imgW="1143000" imgH="228600" progId="Equation.3">
                  <p:embed/>
                </p:oleObj>
              </mc:Choice>
              <mc:Fallback>
                <p:oleObj name="Formel" r:id="rId11" imgW="1143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5805488"/>
                        <a:ext cx="1668463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8" name="Object 72"/>
          <p:cNvGraphicFramePr>
            <a:graphicFrameLocks noChangeAspect="1"/>
          </p:cNvGraphicFramePr>
          <p:nvPr/>
        </p:nvGraphicFramePr>
        <p:xfrm>
          <a:off x="588963" y="5283200"/>
          <a:ext cx="17510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3" name="Formel" r:id="rId13" imgW="1167893" imgH="253890" progId="Equation.3">
                  <p:embed/>
                </p:oleObj>
              </mc:Choice>
              <mc:Fallback>
                <p:oleObj name="Formel" r:id="rId13" imgW="1167893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963" y="5283200"/>
                        <a:ext cx="175101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9" name="Rectangle 75"/>
          <p:cNvSpPr>
            <a:spLocks noChangeArrowheads="1"/>
          </p:cNvSpPr>
          <p:nvPr/>
        </p:nvSpPr>
        <p:spPr bwMode="auto">
          <a:xfrm>
            <a:off x="2195513" y="1125538"/>
            <a:ext cx="720725" cy="935037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Passive</a:t>
            </a:r>
          </a:p>
          <a:p>
            <a:r>
              <a:rPr lang="de-DE" altLang="de-DE"/>
              <a:t>network</a:t>
            </a:r>
          </a:p>
        </p:txBody>
      </p:sp>
      <p:sp>
        <p:nvSpPr>
          <p:cNvPr id="41030" name="Rectangle 76"/>
          <p:cNvSpPr>
            <a:spLocks noChangeArrowheads="1"/>
          </p:cNvSpPr>
          <p:nvPr/>
        </p:nvSpPr>
        <p:spPr bwMode="auto">
          <a:xfrm>
            <a:off x="5219700" y="1125538"/>
            <a:ext cx="720725" cy="935037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Passive</a:t>
            </a:r>
          </a:p>
          <a:p>
            <a:r>
              <a:rPr lang="de-DE" altLang="de-DE"/>
              <a:t>network</a:t>
            </a:r>
          </a:p>
        </p:txBody>
      </p:sp>
      <p:sp>
        <p:nvSpPr>
          <p:cNvPr id="74" name="Textfeld 73"/>
          <p:cNvSpPr txBox="1"/>
          <p:nvPr/>
        </p:nvSpPr>
        <p:spPr>
          <a:xfrm>
            <a:off x="152400" y="3048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Bedeutung vom Faktor t12 t22</a:t>
            </a:r>
          </a:p>
          <a:p>
            <a:pPr algn="l"/>
            <a:r>
              <a:rPr lang="de-DE" dirty="0" smtClean="0"/>
              <a:t>Schleifenverstärkung mit offenem Ausgang</a:t>
            </a:r>
          </a:p>
        </p:txBody>
      </p:sp>
    </p:spTree>
    <p:extLst>
      <p:ext uri="{BB962C8B-B14F-4D97-AF65-F5344CB8AC3E}">
        <p14:creationId xmlns:p14="http://schemas.microsoft.com/office/powerpoint/2010/main" val="2354347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3CCEB5C-B7FE-4327-85BA-621830FEED5F}" type="slidenum">
              <a:rPr lang="de-DE" altLang="de-DE" sz="1400">
                <a:latin typeface="Arial" charset="0"/>
              </a:rPr>
              <a:pPr/>
              <a:t>11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Output impedance – equation</a:t>
            </a:r>
          </a:p>
        </p:txBody>
      </p:sp>
      <p:graphicFrame>
        <p:nvGraphicFramePr>
          <p:cNvPr id="41989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449263" y="1196975"/>
          <a:ext cx="2036762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Formel" r:id="rId3" imgW="1435100" imgH="431800" progId="Equation.3">
                  <p:embed/>
                </p:oleObj>
              </mc:Choice>
              <mc:Fallback>
                <p:oleObj name="Formel" r:id="rId3" imgW="14351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1196975"/>
                        <a:ext cx="2036762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585788" y="1916113"/>
          <a:ext cx="1836737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Formel" r:id="rId5" imgW="1307532" imgH="431613" progId="Equation.3">
                  <p:embed/>
                </p:oleObj>
              </mc:Choice>
              <mc:Fallback>
                <p:oleObj name="Formel" r:id="rId5" imgW="1307532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" y="1916113"/>
                        <a:ext cx="1836737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1" name="Object 5"/>
          <p:cNvGraphicFramePr>
            <a:graphicFrameLocks noChangeAspect="1"/>
          </p:cNvGraphicFramePr>
          <p:nvPr/>
        </p:nvGraphicFramePr>
        <p:xfrm>
          <a:off x="4105275" y="981075"/>
          <a:ext cx="2225675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Formel" r:id="rId7" imgW="1016000" imgH="431800" progId="Equation.3">
                  <p:embed/>
                </p:oleObj>
              </mc:Choice>
              <mc:Fallback>
                <p:oleObj name="Formel" r:id="rId7" imgW="1016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5275" y="981075"/>
                        <a:ext cx="2225675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2" name="Line 6"/>
          <p:cNvSpPr>
            <a:spLocks noChangeShapeType="1"/>
          </p:cNvSpPr>
          <p:nvPr/>
        </p:nvSpPr>
        <p:spPr bwMode="auto">
          <a:xfrm>
            <a:off x="2771775" y="1412875"/>
            <a:ext cx="5762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993" name="Line 8"/>
          <p:cNvSpPr>
            <a:spLocks noChangeShapeType="1"/>
          </p:cNvSpPr>
          <p:nvPr/>
        </p:nvSpPr>
        <p:spPr bwMode="auto">
          <a:xfrm>
            <a:off x="1116013" y="3211513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994" name="Line 9"/>
          <p:cNvSpPr>
            <a:spLocks noChangeShapeType="1"/>
          </p:cNvSpPr>
          <p:nvPr/>
        </p:nvSpPr>
        <p:spPr bwMode="auto">
          <a:xfrm>
            <a:off x="1116013" y="3571875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995" name="Rectangle 10"/>
          <p:cNvSpPr>
            <a:spLocks noChangeArrowheads="1"/>
          </p:cNvSpPr>
          <p:nvPr/>
        </p:nvSpPr>
        <p:spPr bwMode="auto">
          <a:xfrm>
            <a:off x="1763713" y="2924175"/>
            <a:ext cx="1008062" cy="935038"/>
          </a:xfrm>
          <a:prstGeom prst="rect">
            <a:avLst/>
          </a:prstGeom>
          <a:solidFill>
            <a:srgbClr val="FFFF00"/>
          </a:solidFill>
          <a:ln w="22225" algn="ctr">
            <a:solidFill>
              <a:schemeClr val="tx1"/>
            </a:solidFill>
            <a:prstDash val="sysDot"/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2771775" y="3211513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>
            <a:off x="2771775" y="357187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1763713" y="4292600"/>
            <a:ext cx="1008062" cy="935038"/>
          </a:xfrm>
          <a:prstGeom prst="rect">
            <a:avLst/>
          </a:prstGeom>
          <a:solidFill>
            <a:srgbClr val="00CC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Feedback</a:t>
            </a:r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2771775" y="4940300"/>
            <a:ext cx="11525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>
            <a:off x="1258888" y="4579938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>
            <a:off x="1258888" y="494030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 flipH="1">
            <a:off x="900113" y="3859213"/>
            <a:ext cx="0" cy="5762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 flipH="1">
            <a:off x="611188" y="3859213"/>
            <a:ext cx="0" cy="5762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 flipH="1">
            <a:off x="1258888" y="4579938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 flipH="1">
            <a:off x="1258888" y="494030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06" name="Line 22"/>
          <p:cNvSpPr>
            <a:spLocks noChangeShapeType="1"/>
          </p:cNvSpPr>
          <p:nvPr/>
        </p:nvSpPr>
        <p:spPr bwMode="auto">
          <a:xfrm flipH="1">
            <a:off x="900113" y="4579938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 flipH="1">
            <a:off x="900113" y="4364038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08" name="Line 24"/>
          <p:cNvSpPr>
            <a:spLocks noChangeShapeType="1"/>
          </p:cNvSpPr>
          <p:nvPr/>
        </p:nvSpPr>
        <p:spPr bwMode="auto">
          <a:xfrm flipH="1">
            <a:off x="611188" y="4364038"/>
            <a:ext cx="0" cy="5762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09" name="Line 25"/>
          <p:cNvSpPr>
            <a:spLocks noChangeShapeType="1"/>
          </p:cNvSpPr>
          <p:nvPr/>
        </p:nvSpPr>
        <p:spPr bwMode="auto">
          <a:xfrm>
            <a:off x="611188" y="4940300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10" name="Line 26"/>
          <p:cNvSpPr>
            <a:spLocks noChangeShapeType="1"/>
          </p:cNvSpPr>
          <p:nvPr/>
        </p:nvSpPr>
        <p:spPr bwMode="auto">
          <a:xfrm>
            <a:off x="4140200" y="3211513"/>
            <a:ext cx="2873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11" name="Line 27"/>
          <p:cNvSpPr>
            <a:spLocks noChangeShapeType="1"/>
          </p:cNvSpPr>
          <p:nvPr/>
        </p:nvSpPr>
        <p:spPr bwMode="auto">
          <a:xfrm>
            <a:off x="4140200" y="3571875"/>
            <a:ext cx="2873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1116013" y="2924175"/>
            <a:ext cx="3079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Xi</a:t>
            </a:r>
          </a:p>
        </p:txBody>
      </p:sp>
      <p:sp>
        <p:nvSpPr>
          <p:cNvPr id="42013" name="Line 29"/>
          <p:cNvSpPr>
            <a:spLocks noChangeShapeType="1"/>
          </p:cNvSpPr>
          <p:nvPr/>
        </p:nvSpPr>
        <p:spPr bwMode="auto">
          <a:xfrm>
            <a:off x="1547813" y="3211513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14" name="Line 30"/>
          <p:cNvSpPr>
            <a:spLocks noChangeShapeType="1"/>
          </p:cNvSpPr>
          <p:nvPr/>
        </p:nvSpPr>
        <p:spPr bwMode="auto">
          <a:xfrm>
            <a:off x="1547813" y="3571875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15" name="Line 31"/>
          <p:cNvSpPr>
            <a:spLocks noChangeShapeType="1"/>
          </p:cNvSpPr>
          <p:nvPr/>
        </p:nvSpPr>
        <p:spPr bwMode="auto">
          <a:xfrm>
            <a:off x="2771775" y="4940300"/>
            <a:ext cx="11525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16" name="Line 32"/>
          <p:cNvSpPr>
            <a:spLocks noChangeShapeType="1"/>
          </p:cNvSpPr>
          <p:nvPr/>
        </p:nvSpPr>
        <p:spPr bwMode="auto">
          <a:xfrm>
            <a:off x="4211638" y="3573463"/>
            <a:ext cx="0" cy="10080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>
            <a:off x="2771775" y="4579938"/>
            <a:ext cx="1439863" cy="15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18" name="Line 34"/>
          <p:cNvSpPr>
            <a:spLocks noChangeShapeType="1"/>
          </p:cNvSpPr>
          <p:nvPr/>
        </p:nvSpPr>
        <p:spPr bwMode="auto">
          <a:xfrm>
            <a:off x="2771775" y="4940300"/>
            <a:ext cx="1512888" cy="15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19" name="Line 35"/>
          <p:cNvSpPr>
            <a:spLocks noChangeShapeType="1"/>
          </p:cNvSpPr>
          <p:nvPr/>
        </p:nvSpPr>
        <p:spPr bwMode="auto">
          <a:xfrm>
            <a:off x="4284663" y="3213100"/>
            <a:ext cx="0" cy="17287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20" name="Rectangle 36"/>
          <p:cNvSpPr>
            <a:spLocks noChangeArrowheads="1"/>
          </p:cNvSpPr>
          <p:nvPr/>
        </p:nvSpPr>
        <p:spPr bwMode="auto">
          <a:xfrm>
            <a:off x="1763713" y="2924175"/>
            <a:ext cx="1008062" cy="935038"/>
          </a:xfrm>
          <a:prstGeom prst="rect">
            <a:avLst/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2021" name="Line 37"/>
          <p:cNvSpPr>
            <a:spLocks noChangeShapeType="1"/>
          </p:cNvSpPr>
          <p:nvPr/>
        </p:nvSpPr>
        <p:spPr bwMode="auto">
          <a:xfrm>
            <a:off x="1547813" y="3211513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22" name="Line 38"/>
          <p:cNvSpPr>
            <a:spLocks noChangeShapeType="1"/>
          </p:cNvSpPr>
          <p:nvPr/>
        </p:nvSpPr>
        <p:spPr bwMode="auto">
          <a:xfrm>
            <a:off x="1547813" y="3571875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23" name="Text Box 39"/>
          <p:cNvSpPr txBox="1">
            <a:spLocks noChangeArrowheads="1"/>
          </p:cNvSpPr>
          <p:nvPr/>
        </p:nvSpPr>
        <p:spPr bwMode="auto">
          <a:xfrm>
            <a:off x="1403350" y="2924175"/>
            <a:ext cx="3905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Xi*</a:t>
            </a:r>
          </a:p>
        </p:txBody>
      </p:sp>
      <p:sp>
        <p:nvSpPr>
          <p:cNvPr id="42024" name="Line 40"/>
          <p:cNvSpPr>
            <a:spLocks noChangeShapeType="1"/>
          </p:cNvSpPr>
          <p:nvPr/>
        </p:nvSpPr>
        <p:spPr bwMode="auto">
          <a:xfrm>
            <a:off x="1835150" y="3211513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25" name="Line 41"/>
          <p:cNvSpPr>
            <a:spLocks noChangeShapeType="1"/>
          </p:cNvSpPr>
          <p:nvPr/>
        </p:nvSpPr>
        <p:spPr bwMode="auto">
          <a:xfrm>
            <a:off x="1835150" y="3571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26" name="Line 42"/>
          <p:cNvSpPr>
            <a:spLocks noChangeShapeType="1"/>
          </p:cNvSpPr>
          <p:nvPr/>
        </p:nvSpPr>
        <p:spPr bwMode="auto">
          <a:xfrm>
            <a:off x="2484438" y="3211513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27" name="Line 43"/>
          <p:cNvSpPr>
            <a:spLocks noChangeShapeType="1"/>
          </p:cNvSpPr>
          <p:nvPr/>
        </p:nvSpPr>
        <p:spPr bwMode="auto">
          <a:xfrm>
            <a:off x="2484438" y="3571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42028" name="Group 44"/>
          <p:cNvGrpSpPr>
            <a:grpSpLocks/>
          </p:cNvGrpSpPr>
          <p:nvPr/>
        </p:nvGrpSpPr>
        <p:grpSpPr bwMode="auto">
          <a:xfrm>
            <a:off x="2411413" y="3282950"/>
            <a:ext cx="144462" cy="215900"/>
            <a:chOff x="3560" y="2160"/>
            <a:chExt cx="92" cy="90"/>
          </a:xfrm>
        </p:grpSpPr>
        <p:sp>
          <p:nvSpPr>
            <p:cNvPr id="42081" name="Line 45"/>
            <p:cNvSpPr>
              <a:spLocks noChangeShapeType="1"/>
            </p:cNvSpPr>
            <p:nvPr/>
          </p:nvSpPr>
          <p:spPr bwMode="auto">
            <a:xfrm flipH="1">
              <a:off x="3560" y="2160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082" name="Line 46"/>
            <p:cNvSpPr>
              <a:spLocks noChangeShapeType="1"/>
            </p:cNvSpPr>
            <p:nvPr/>
          </p:nvSpPr>
          <p:spPr bwMode="auto">
            <a:xfrm>
              <a:off x="3606" y="2160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083" name="Line 47"/>
            <p:cNvSpPr>
              <a:spLocks noChangeShapeType="1"/>
            </p:cNvSpPr>
            <p:nvPr/>
          </p:nvSpPr>
          <p:spPr bwMode="auto">
            <a:xfrm flipH="1" flipV="1">
              <a:off x="3560" y="2205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084" name="Line 48"/>
            <p:cNvSpPr>
              <a:spLocks noChangeShapeType="1"/>
            </p:cNvSpPr>
            <p:nvPr/>
          </p:nvSpPr>
          <p:spPr bwMode="auto">
            <a:xfrm flipV="1">
              <a:off x="3606" y="2205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2029" name="Line 49"/>
          <p:cNvSpPr>
            <a:spLocks noChangeShapeType="1"/>
          </p:cNvSpPr>
          <p:nvPr/>
        </p:nvSpPr>
        <p:spPr bwMode="auto">
          <a:xfrm flipV="1">
            <a:off x="2484438" y="3211513"/>
            <a:ext cx="0" cy="714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30" name="Line 50"/>
          <p:cNvSpPr>
            <a:spLocks noChangeShapeType="1"/>
          </p:cNvSpPr>
          <p:nvPr/>
        </p:nvSpPr>
        <p:spPr bwMode="auto">
          <a:xfrm flipV="1">
            <a:off x="2484438" y="3498850"/>
            <a:ext cx="0" cy="714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31" name="Line 51"/>
          <p:cNvSpPr>
            <a:spLocks noChangeShapeType="1"/>
          </p:cNvSpPr>
          <p:nvPr/>
        </p:nvSpPr>
        <p:spPr bwMode="auto">
          <a:xfrm flipH="1">
            <a:off x="1547813" y="321151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32" name="Line 52"/>
          <p:cNvSpPr>
            <a:spLocks noChangeShapeType="1"/>
          </p:cNvSpPr>
          <p:nvPr/>
        </p:nvSpPr>
        <p:spPr bwMode="auto">
          <a:xfrm>
            <a:off x="1331913" y="3213100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33" name="Line 53"/>
          <p:cNvSpPr>
            <a:spLocks noChangeShapeType="1"/>
          </p:cNvSpPr>
          <p:nvPr/>
        </p:nvSpPr>
        <p:spPr bwMode="auto">
          <a:xfrm>
            <a:off x="1331913" y="3573463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34" name="Rectangle 54"/>
          <p:cNvSpPr>
            <a:spLocks noChangeArrowheads="1"/>
          </p:cNvSpPr>
          <p:nvPr/>
        </p:nvSpPr>
        <p:spPr bwMode="auto">
          <a:xfrm>
            <a:off x="4787900" y="2924175"/>
            <a:ext cx="720725" cy="2305050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2035" name="Line 55"/>
          <p:cNvSpPr>
            <a:spLocks noChangeShapeType="1"/>
          </p:cNvSpPr>
          <p:nvPr/>
        </p:nvSpPr>
        <p:spPr bwMode="auto">
          <a:xfrm>
            <a:off x="5508625" y="3211513"/>
            <a:ext cx="21748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36" name="Line 56"/>
          <p:cNvSpPr>
            <a:spLocks noChangeShapeType="1"/>
          </p:cNvSpPr>
          <p:nvPr/>
        </p:nvSpPr>
        <p:spPr bwMode="auto">
          <a:xfrm>
            <a:off x="5508625" y="3571875"/>
            <a:ext cx="21748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37" name="Rectangle 57"/>
          <p:cNvSpPr>
            <a:spLocks noChangeArrowheads="1"/>
          </p:cNvSpPr>
          <p:nvPr/>
        </p:nvSpPr>
        <p:spPr bwMode="auto">
          <a:xfrm>
            <a:off x="6156325" y="2924175"/>
            <a:ext cx="1008063" cy="935038"/>
          </a:xfrm>
          <a:prstGeom prst="rect">
            <a:avLst/>
          </a:prstGeom>
          <a:solidFill>
            <a:srgbClr val="FFFF00"/>
          </a:solidFill>
          <a:ln w="22225" algn="ctr">
            <a:solidFill>
              <a:schemeClr val="tx1"/>
            </a:solidFill>
            <a:prstDash val="sysDot"/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2038" name="Rectangle 58"/>
          <p:cNvSpPr>
            <a:spLocks noChangeArrowheads="1"/>
          </p:cNvSpPr>
          <p:nvPr/>
        </p:nvSpPr>
        <p:spPr bwMode="auto">
          <a:xfrm>
            <a:off x="7812088" y="2924175"/>
            <a:ext cx="720725" cy="2305050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2039" name="Line 59"/>
          <p:cNvSpPr>
            <a:spLocks noChangeShapeType="1"/>
          </p:cNvSpPr>
          <p:nvPr/>
        </p:nvSpPr>
        <p:spPr bwMode="auto">
          <a:xfrm>
            <a:off x="7164388" y="3211513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40" name="Line 60"/>
          <p:cNvSpPr>
            <a:spLocks noChangeShapeType="1"/>
          </p:cNvSpPr>
          <p:nvPr/>
        </p:nvSpPr>
        <p:spPr bwMode="auto">
          <a:xfrm>
            <a:off x="7164388" y="357187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41" name="Rectangle 61"/>
          <p:cNvSpPr>
            <a:spLocks noChangeArrowheads="1"/>
          </p:cNvSpPr>
          <p:nvPr/>
        </p:nvSpPr>
        <p:spPr bwMode="auto">
          <a:xfrm>
            <a:off x="5508625" y="4292600"/>
            <a:ext cx="2303463" cy="935038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2042" name="Text Box 62"/>
          <p:cNvSpPr txBox="1">
            <a:spLocks noChangeArrowheads="1"/>
          </p:cNvSpPr>
          <p:nvPr/>
        </p:nvSpPr>
        <p:spPr bwMode="auto">
          <a:xfrm>
            <a:off x="5508625" y="2924175"/>
            <a:ext cx="3079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Xi</a:t>
            </a:r>
          </a:p>
        </p:txBody>
      </p:sp>
      <p:sp>
        <p:nvSpPr>
          <p:cNvPr id="42043" name="Line 63"/>
          <p:cNvSpPr>
            <a:spLocks noChangeShapeType="1"/>
          </p:cNvSpPr>
          <p:nvPr/>
        </p:nvSpPr>
        <p:spPr bwMode="auto">
          <a:xfrm>
            <a:off x="5940425" y="3211513"/>
            <a:ext cx="21748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44" name="Line 64"/>
          <p:cNvSpPr>
            <a:spLocks noChangeShapeType="1"/>
          </p:cNvSpPr>
          <p:nvPr/>
        </p:nvSpPr>
        <p:spPr bwMode="auto">
          <a:xfrm>
            <a:off x="5940425" y="3571875"/>
            <a:ext cx="21748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45" name="Rectangle 65"/>
          <p:cNvSpPr>
            <a:spLocks noChangeArrowheads="1"/>
          </p:cNvSpPr>
          <p:nvPr/>
        </p:nvSpPr>
        <p:spPr bwMode="auto">
          <a:xfrm>
            <a:off x="6156325" y="2924175"/>
            <a:ext cx="1008063" cy="935038"/>
          </a:xfrm>
          <a:prstGeom prst="rect">
            <a:avLst/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2046" name="Line 66"/>
          <p:cNvSpPr>
            <a:spLocks noChangeShapeType="1"/>
          </p:cNvSpPr>
          <p:nvPr/>
        </p:nvSpPr>
        <p:spPr bwMode="auto">
          <a:xfrm>
            <a:off x="5940425" y="3211513"/>
            <a:ext cx="21748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47" name="Line 67"/>
          <p:cNvSpPr>
            <a:spLocks noChangeShapeType="1"/>
          </p:cNvSpPr>
          <p:nvPr/>
        </p:nvSpPr>
        <p:spPr bwMode="auto">
          <a:xfrm>
            <a:off x="5940425" y="3571875"/>
            <a:ext cx="21748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48" name="Text Box 68"/>
          <p:cNvSpPr txBox="1">
            <a:spLocks noChangeArrowheads="1"/>
          </p:cNvSpPr>
          <p:nvPr/>
        </p:nvSpPr>
        <p:spPr bwMode="auto">
          <a:xfrm>
            <a:off x="5795963" y="2924175"/>
            <a:ext cx="3905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Xi*</a:t>
            </a:r>
          </a:p>
        </p:txBody>
      </p:sp>
      <p:sp>
        <p:nvSpPr>
          <p:cNvPr id="42049" name="Line 69"/>
          <p:cNvSpPr>
            <a:spLocks noChangeShapeType="1"/>
          </p:cNvSpPr>
          <p:nvPr/>
        </p:nvSpPr>
        <p:spPr bwMode="auto">
          <a:xfrm>
            <a:off x="6227763" y="3211513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50" name="Line 70"/>
          <p:cNvSpPr>
            <a:spLocks noChangeShapeType="1"/>
          </p:cNvSpPr>
          <p:nvPr/>
        </p:nvSpPr>
        <p:spPr bwMode="auto">
          <a:xfrm>
            <a:off x="6227763" y="3571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51" name="Line 71"/>
          <p:cNvSpPr>
            <a:spLocks noChangeShapeType="1"/>
          </p:cNvSpPr>
          <p:nvPr/>
        </p:nvSpPr>
        <p:spPr bwMode="auto">
          <a:xfrm>
            <a:off x="6877050" y="3211513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52" name="Line 72"/>
          <p:cNvSpPr>
            <a:spLocks noChangeShapeType="1"/>
          </p:cNvSpPr>
          <p:nvPr/>
        </p:nvSpPr>
        <p:spPr bwMode="auto">
          <a:xfrm>
            <a:off x="6877050" y="3571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42053" name="Group 73"/>
          <p:cNvGrpSpPr>
            <a:grpSpLocks/>
          </p:cNvGrpSpPr>
          <p:nvPr/>
        </p:nvGrpSpPr>
        <p:grpSpPr bwMode="auto">
          <a:xfrm>
            <a:off x="6804025" y="3282950"/>
            <a:ext cx="144463" cy="215900"/>
            <a:chOff x="3560" y="2160"/>
            <a:chExt cx="92" cy="90"/>
          </a:xfrm>
        </p:grpSpPr>
        <p:sp>
          <p:nvSpPr>
            <p:cNvPr id="42077" name="Line 74"/>
            <p:cNvSpPr>
              <a:spLocks noChangeShapeType="1"/>
            </p:cNvSpPr>
            <p:nvPr/>
          </p:nvSpPr>
          <p:spPr bwMode="auto">
            <a:xfrm flipH="1">
              <a:off x="3560" y="2160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078" name="Line 75"/>
            <p:cNvSpPr>
              <a:spLocks noChangeShapeType="1"/>
            </p:cNvSpPr>
            <p:nvPr/>
          </p:nvSpPr>
          <p:spPr bwMode="auto">
            <a:xfrm>
              <a:off x="3606" y="2160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079" name="Line 76"/>
            <p:cNvSpPr>
              <a:spLocks noChangeShapeType="1"/>
            </p:cNvSpPr>
            <p:nvPr/>
          </p:nvSpPr>
          <p:spPr bwMode="auto">
            <a:xfrm flipH="1" flipV="1">
              <a:off x="3560" y="2205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080" name="Line 77"/>
            <p:cNvSpPr>
              <a:spLocks noChangeShapeType="1"/>
            </p:cNvSpPr>
            <p:nvPr/>
          </p:nvSpPr>
          <p:spPr bwMode="auto">
            <a:xfrm flipV="1">
              <a:off x="3606" y="2205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2054" name="Line 78"/>
          <p:cNvSpPr>
            <a:spLocks noChangeShapeType="1"/>
          </p:cNvSpPr>
          <p:nvPr/>
        </p:nvSpPr>
        <p:spPr bwMode="auto">
          <a:xfrm flipV="1">
            <a:off x="6877050" y="3211513"/>
            <a:ext cx="0" cy="714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55" name="Line 79"/>
          <p:cNvSpPr>
            <a:spLocks noChangeShapeType="1"/>
          </p:cNvSpPr>
          <p:nvPr/>
        </p:nvSpPr>
        <p:spPr bwMode="auto">
          <a:xfrm flipV="1">
            <a:off x="6877050" y="3498850"/>
            <a:ext cx="0" cy="714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56" name="Line 80"/>
          <p:cNvSpPr>
            <a:spLocks noChangeShapeType="1"/>
          </p:cNvSpPr>
          <p:nvPr/>
        </p:nvSpPr>
        <p:spPr bwMode="auto">
          <a:xfrm flipH="1">
            <a:off x="5940425" y="3211513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57" name="Line 81"/>
          <p:cNvSpPr>
            <a:spLocks noChangeShapeType="1"/>
          </p:cNvSpPr>
          <p:nvPr/>
        </p:nvSpPr>
        <p:spPr bwMode="auto">
          <a:xfrm>
            <a:off x="5724525" y="3213100"/>
            <a:ext cx="217488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58" name="Line 82"/>
          <p:cNvSpPr>
            <a:spLocks noChangeShapeType="1"/>
          </p:cNvSpPr>
          <p:nvPr/>
        </p:nvSpPr>
        <p:spPr bwMode="auto">
          <a:xfrm>
            <a:off x="5724525" y="3573463"/>
            <a:ext cx="217488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59" name="Line 83"/>
          <p:cNvSpPr>
            <a:spLocks noChangeShapeType="1"/>
          </p:cNvSpPr>
          <p:nvPr/>
        </p:nvSpPr>
        <p:spPr bwMode="auto">
          <a:xfrm>
            <a:off x="4787900" y="2924175"/>
            <a:ext cx="7207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60" name="Line 84"/>
          <p:cNvSpPr>
            <a:spLocks noChangeShapeType="1"/>
          </p:cNvSpPr>
          <p:nvPr/>
        </p:nvSpPr>
        <p:spPr bwMode="auto">
          <a:xfrm>
            <a:off x="4787900" y="2924175"/>
            <a:ext cx="0" cy="230505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61" name="Line 85"/>
          <p:cNvSpPr>
            <a:spLocks noChangeShapeType="1"/>
          </p:cNvSpPr>
          <p:nvPr/>
        </p:nvSpPr>
        <p:spPr bwMode="auto">
          <a:xfrm>
            <a:off x="4787900" y="5229225"/>
            <a:ext cx="37449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62" name="Line 86"/>
          <p:cNvSpPr>
            <a:spLocks noChangeShapeType="1"/>
          </p:cNvSpPr>
          <p:nvPr/>
        </p:nvSpPr>
        <p:spPr bwMode="auto">
          <a:xfrm>
            <a:off x="8532813" y="2924175"/>
            <a:ext cx="0" cy="230505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63" name="Line 87"/>
          <p:cNvSpPr>
            <a:spLocks noChangeShapeType="1"/>
          </p:cNvSpPr>
          <p:nvPr/>
        </p:nvSpPr>
        <p:spPr bwMode="auto">
          <a:xfrm>
            <a:off x="5508625" y="2924175"/>
            <a:ext cx="0" cy="13684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64" name="Line 88"/>
          <p:cNvSpPr>
            <a:spLocks noChangeShapeType="1"/>
          </p:cNvSpPr>
          <p:nvPr/>
        </p:nvSpPr>
        <p:spPr bwMode="auto">
          <a:xfrm>
            <a:off x="5508625" y="4292600"/>
            <a:ext cx="2303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65" name="Line 89"/>
          <p:cNvSpPr>
            <a:spLocks noChangeShapeType="1"/>
          </p:cNvSpPr>
          <p:nvPr/>
        </p:nvSpPr>
        <p:spPr bwMode="auto">
          <a:xfrm>
            <a:off x="7812088" y="2924175"/>
            <a:ext cx="0" cy="13684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66" name="Line 90"/>
          <p:cNvSpPr>
            <a:spLocks noChangeShapeType="1"/>
          </p:cNvSpPr>
          <p:nvPr/>
        </p:nvSpPr>
        <p:spPr bwMode="auto">
          <a:xfrm flipH="1">
            <a:off x="7812088" y="2924175"/>
            <a:ext cx="7207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67" name="Line 91"/>
          <p:cNvSpPr>
            <a:spLocks noChangeShapeType="1"/>
          </p:cNvSpPr>
          <p:nvPr/>
        </p:nvSpPr>
        <p:spPr bwMode="auto">
          <a:xfrm>
            <a:off x="7596188" y="4581525"/>
            <a:ext cx="1223962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oval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68" name="Line 92"/>
          <p:cNvSpPr>
            <a:spLocks noChangeShapeType="1"/>
          </p:cNvSpPr>
          <p:nvPr/>
        </p:nvSpPr>
        <p:spPr bwMode="auto">
          <a:xfrm>
            <a:off x="5508625" y="4941888"/>
            <a:ext cx="3311525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oval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69" name="Line 93"/>
          <p:cNvSpPr>
            <a:spLocks noChangeShapeType="1"/>
          </p:cNvSpPr>
          <p:nvPr/>
        </p:nvSpPr>
        <p:spPr bwMode="auto">
          <a:xfrm flipV="1">
            <a:off x="5508625" y="4581525"/>
            <a:ext cx="0" cy="3603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70" name="Line 94"/>
          <p:cNvSpPr>
            <a:spLocks noChangeShapeType="1"/>
          </p:cNvSpPr>
          <p:nvPr/>
        </p:nvSpPr>
        <p:spPr bwMode="auto">
          <a:xfrm flipH="1">
            <a:off x="6659563" y="4581525"/>
            <a:ext cx="9366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71" name="Line 95"/>
          <p:cNvSpPr>
            <a:spLocks noChangeShapeType="1"/>
          </p:cNvSpPr>
          <p:nvPr/>
        </p:nvSpPr>
        <p:spPr bwMode="auto">
          <a:xfrm flipH="1" flipV="1">
            <a:off x="6588125" y="4437063"/>
            <a:ext cx="71438" cy="1444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72" name="Line 96"/>
          <p:cNvSpPr>
            <a:spLocks noChangeShapeType="1"/>
          </p:cNvSpPr>
          <p:nvPr/>
        </p:nvSpPr>
        <p:spPr bwMode="auto">
          <a:xfrm flipH="1">
            <a:off x="6516688" y="4437063"/>
            <a:ext cx="71437" cy="2873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73" name="Line 97"/>
          <p:cNvSpPr>
            <a:spLocks noChangeShapeType="1"/>
          </p:cNvSpPr>
          <p:nvPr/>
        </p:nvSpPr>
        <p:spPr bwMode="auto">
          <a:xfrm flipH="1" flipV="1">
            <a:off x="6445250" y="4581525"/>
            <a:ext cx="71438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74" name="Line 98"/>
          <p:cNvSpPr>
            <a:spLocks noChangeShapeType="1"/>
          </p:cNvSpPr>
          <p:nvPr/>
        </p:nvSpPr>
        <p:spPr bwMode="auto">
          <a:xfrm flipH="1">
            <a:off x="5508625" y="4581525"/>
            <a:ext cx="9366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2075" name="Rectangle 99"/>
          <p:cNvSpPr>
            <a:spLocks noChangeArrowheads="1"/>
          </p:cNvSpPr>
          <p:nvPr/>
        </p:nvSpPr>
        <p:spPr bwMode="auto">
          <a:xfrm>
            <a:off x="395288" y="2924175"/>
            <a:ext cx="720725" cy="935038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Passive</a:t>
            </a:r>
          </a:p>
          <a:p>
            <a:r>
              <a:rPr lang="de-DE" altLang="de-DE"/>
              <a:t>network</a:t>
            </a:r>
          </a:p>
        </p:txBody>
      </p:sp>
      <p:sp>
        <p:nvSpPr>
          <p:cNvPr id="42076" name="Rectangle 100"/>
          <p:cNvSpPr>
            <a:spLocks noChangeArrowheads="1"/>
          </p:cNvSpPr>
          <p:nvPr/>
        </p:nvSpPr>
        <p:spPr bwMode="auto">
          <a:xfrm>
            <a:off x="3419475" y="2924175"/>
            <a:ext cx="720725" cy="935038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Passive</a:t>
            </a:r>
          </a:p>
          <a:p>
            <a:r>
              <a:rPr lang="de-DE" altLang="de-DE"/>
              <a:t>network</a:t>
            </a:r>
          </a:p>
        </p:txBody>
      </p:sp>
      <p:sp>
        <p:nvSpPr>
          <p:cNvPr id="100" name="Textfeld 99"/>
          <p:cNvSpPr txBox="1"/>
          <p:nvPr/>
        </p:nvSpPr>
        <p:spPr>
          <a:xfrm>
            <a:off x="457200" y="5410200"/>
            <a:ext cx="259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Zwei Formeln werden kombiniert</a:t>
            </a:r>
          </a:p>
        </p:txBody>
      </p:sp>
    </p:spTree>
    <p:extLst>
      <p:ext uri="{BB962C8B-B14F-4D97-AF65-F5344CB8AC3E}">
        <p14:creationId xmlns:p14="http://schemas.microsoft.com/office/powerpoint/2010/main" val="364793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DE21CC5-D7DD-4466-9DCB-2BE5AAC4C464}" type="slidenum">
              <a:rPr lang="de-DE" altLang="de-DE" sz="1400">
                <a:latin typeface="Arial" charset="0"/>
              </a:rPr>
              <a:pPr/>
              <a:t>12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Output impedance</a:t>
            </a:r>
          </a:p>
        </p:txBody>
      </p:sp>
      <p:sp>
        <p:nvSpPr>
          <p:cNvPr id="43013" name="Line 3"/>
          <p:cNvSpPr>
            <a:spLocks noChangeShapeType="1"/>
          </p:cNvSpPr>
          <p:nvPr/>
        </p:nvSpPr>
        <p:spPr bwMode="auto">
          <a:xfrm>
            <a:off x="1189038" y="1339850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14" name="Oval 4"/>
          <p:cNvSpPr>
            <a:spLocks noChangeArrowheads="1"/>
          </p:cNvSpPr>
          <p:nvPr/>
        </p:nvSpPr>
        <p:spPr bwMode="auto">
          <a:xfrm>
            <a:off x="469900" y="1050925"/>
            <a:ext cx="719138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15" name="Line 5"/>
          <p:cNvSpPr>
            <a:spLocks noChangeShapeType="1"/>
          </p:cNvSpPr>
          <p:nvPr/>
        </p:nvSpPr>
        <p:spPr bwMode="auto">
          <a:xfrm>
            <a:off x="323850" y="1339850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16" name="Line 6"/>
          <p:cNvSpPr>
            <a:spLocks noChangeShapeType="1"/>
          </p:cNvSpPr>
          <p:nvPr/>
        </p:nvSpPr>
        <p:spPr bwMode="auto">
          <a:xfrm flipV="1">
            <a:off x="612775" y="1554163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17" name="Line 7"/>
          <p:cNvSpPr>
            <a:spLocks noChangeShapeType="1"/>
          </p:cNvSpPr>
          <p:nvPr/>
        </p:nvSpPr>
        <p:spPr bwMode="auto">
          <a:xfrm>
            <a:off x="757238" y="155416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18" name="Line 8"/>
          <p:cNvSpPr>
            <a:spLocks noChangeShapeType="1"/>
          </p:cNvSpPr>
          <p:nvPr/>
        </p:nvSpPr>
        <p:spPr bwMode="auto">
          <a:xfrm>
            <a:off x="828675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19" name="Line 9"/>
          <p:cNvSpPr>
            <a:spLocks noChangeShapeType="1"/>
          </p:cNvSpPr>
          <p:nvPr/>
        </p:nvSpPr>
        <p:spPr bwMode="auto">
          <a:xfrm>
            <a:off x="828675" y="1411288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20" name="Line 10"/>
          <p:cNvSpPr>
            <a:spLocks noChangeShapeType="1"/>
          </p:cNvSpPr>
          <p:nvPr/>
        </p:nvSpPr>
        <p:spPr bwMode="auto">
          <a:xfrm flipV="1">
            <a:off x="901700" y="1411288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21" name="Line 11"/>
          <p:cNvSpPr>
            <a:spLocks noChangeShapeType="1"/>
          </p:cNvSpPr>
          <p:nvPr/>
        </p:nvSpPr>
        <p:spPr bwMode="auto">
          <a:xfrm>
            <a:off x="757238" y="1771650"/>
            <a:ext cx="0" cy="10080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22" name="Line 12"/>
          <p:cNvSpPr>
            <a:spLocks noChangeShapeType="1"/>
          </p:cNvSpPr>
          <p:nvPr/>
        </p:nvSpPr>
        <p:spPr bwMode="auto">
          <a:xfrm>
            <a:off x="757238" y="2779713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23" name="Line 13"/>
          <p:cNvSpPr>
            <a:spLocks noChangeShapeType="1"/>
          </p:cNvSpPr>
          <p:nvPr/>
        </p:nvSpPr>
        <p:spPr bwMode="auto">
          <a:xfrm>
            <a:off x="900113" y="263525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24" name="Line 14"/>
          <p:cNvSpPr>
            <a:spLocks noChangeShapeType="1"/>
          </p:cNvSpPr>
          <p:nvPr/>
        </p:nvSpPr>
        <p:spPr bwMode="auto">
          <a:xfrm>
            <a:off x="900113" y="1771650"/>
            <a:ext cx="0" cy="863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25" name="Line 15"/>
          <p:cNvSpPr>
            <a:spLocks noChangeShapeType="1"/>
          </p:cNvSpPr>
          <p:nvPr/>
        </p:nvSpPr>
        <p:spPr bwMode="auto">
          <a:xfrm>
            <a:off x="1189038" y="1484313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26" name="Line 16"/>
          <p:cNvSpPr>
            <a:spLocks noChangeShapeType="1"/>
          </p:cNvSpPr>
          <p:nvPr/>
        </p:nvSpPr>
        <p:spPr bwMode="auto">
          <a:xfrm>
            <a:off x="323850" y="1484313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27" name="Oval 17"/>
          <p:cNvSpPr>
            <a:spLocks noChangeArrowheads="1"/>
          </p:cNvSpPr>
          <p:nvPr/>
        </p:nvSpPr>
        <p:spPr bwMode="auto">
          <a:xfrm>
            <a:off x="1403350" y="2347913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28" name="Line 18"/>
          <p:cNvSpPr>
            <a:spLocks noChangeShapeType="1"/>
          </p:cNvSpPr>
          <p:nvPr/>
        </p:nvSpPr>
        <p:spPr bwMode="auto">
          <a:xfrm flipV="1">
            <a:off x="1546225" y="2851150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29" name="Line 19"/>
          <p:cNvSpPr>
            <a:spLocks noChangeShapeType="1"/>
          </p:cNvSpPr>
          <p:nvPr/>
        </p:nvSpPr>
        <p:spPr bwMode="auto">
          <a:xfrm>
            <a:off x="1690688" y="2851150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30" name="Line 20"/>
          <p:cNvSpPr>
            <a:spLocks noChangeShapeType="1"/>
          </p:cNvSpPr>
          <p:nvPr/>
        </p:nvSpPr>
        <p:spPr bwMode="auto">
          <a:xfrm>
            <a:off x="1762125" y="2708275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31" name="Line 21"/>
          <p:cNvSpPr>
            <a:spLocks noChangeShapeType="1"/>
          </p:cNvSpPr>
          <p:nvPr/>
        </p:nvSpPr>
        <p:spPr bwMode="auto">
          <a:xfrm>
            <a:off x="1762125" y="2708275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32" name="Line 22"/>
          <p:cNvSpPr>
            <a:spLocks noChangeShapeType="1"/>
          </p:cNvSpPr>
          <p:nvPr/>
        </p:nvSpPr>
        <p:spPr bwMode="auto">
          <a:xfrm flipV="1">
            <a:off x="1835150" y="2708275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43033" name="Object 23"/>
          <p:cNvGraphicFramePr>
            <a:graphicFrameLocks noGrp="1" noChangeAspect="1"/>
          </p:cNvGraphicFramePr>
          <p:nvPr>
            <p:ph idx="1"/>
          </p:nvPr>
        </p:nvGraphicFramePr>
        <p:xfrm>
          <a:off x="6980238" y="5622925"/>
          <a:ext cx="151765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Formel" r:id="rId3" imgW="1091726" imgH="431613" progId="Equation.3">
                  <p:embed/>
                </p:oleObj>
              </mc:Choice>
              <mc:Fallback>
                <p:oleObj name="Formel" r:id="rId3" imgW="1091726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0238" y="5622925"/>
                        <a:ext cx="1517650" cy="6000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34" name="AutoShape 24"/>
          <p:cNvSpPr>
            <a:spLocks noChangeArrowheads="1"/>
          </p:cNvSpPr>
          <p:nvPr/>
        </p:nvSpPr>
        <p:spPr bwMode="auto">
          <a:xfrm rot="5400000">
            <a:off x="1512095" y="1158081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35" name="Line 25"/>
          <p:cNvSpPr>
            <a:spLocks noChangeShapeType="1"/>
          </p:cNvSpPr>
          <p:nvPr/>
        </p:nvSpPr>
        <p:spPr bwMode="auto">
          <a:xfrm>
            <a:off x="1404938" y="1339850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36" name="Line 26"/>
          <p:cNvSpPr>
            <a:spLocks noChangeShapeType="1"/>
          </p:cNvSpPr>
          <p:nvPr/>
        </p:nvSpPr>
        <p:spPr bwMode="auto">
          <a:xfrm>
            <a:off x="1404938" y="148431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43037" name="Group 27"/>
          <p:cNvGrpSpPr>
            <a:grpSpLocks/>
          </p:cNvGrpSpPr>
          <p:nvPr/>
        </p:nvGrpSpPr>
        <p:grpSpPr bwMode="auto">
          <a:xfrm>
            <a:off x="1547813" y="1050925"/>
            <a:ext cx="1873250" cy="1728788"/>
            <a:chOff x="929" y="799"/>
            <a:chExt cx="1180" cy="1089"/>
          </a:xfrm>
        </p:grpSpPr>
        <p:sp>
          <p:nvSpPr>
            <p:cNvPr id="43185" name="Line 28"/>
            <p:cNvSpPr>
              <a:spLocks noChangeShapeType="1"/>
            </p:cNvSpPr>
            <p:nvPr/>
          </p:nvSpPr>
          <p:spPr bwMode="auto">
            <a:xfrm>
              <a:off x="1156" y="981"/>
              <a:ext cx="31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86" name="Line 29"/>
            <p:cNvSpPr>
              <a:spLocks noChangeShapeType="1"/>
            </p:cNvSpPr>
            <p:nvPr/>
          </p:nvSpPr>
          <p:spPr bwMode="auto">
            <a:xfrm>
              <a:off x="1882" y="981"/>
              <a:ext cx="227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87" name="Oval 30"/>
            <p:cNvSpPr>
              <a:spLocks noChangeArrowheads="1"/>
            </p:cNvSpPr>
            <p:nvPr/>
          </p:nvSpPr>
          <p:spPr bwMode="auto">
            <a:xfrm>
              <a:off x="1429" y="799"/>
              <a:ext cx="453" cy="454"/>
            </a:xfrm>
            <a:prstGeom prst="ellipse">
              <a:avLst/>
            </a:prstGeom>
            <a:solidFill>
              <a:srgbClr val="99CCFF"/>
            </a:solidFill>
            <a:ln w="22225" algn="ctr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188" name="Line 31"/>
            <p:cNvSpPr>
              <a:spLocks noChangeShapeType="1"/>
            </p:cNvSpPr>
            <p:nvPr/>
          </p:nvSpPr>
          <p:spPr bwMode="auto">
            <a:xfrm flipV="1">
              <a:off x="1519" y="1116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89" name="Line 32"/>
            <p:cNvSpPr>
              <a:spLocks noChangeShapeType="1"/>
            </p:cNvSpPr>
            <p:nvPr/>
          </p:nvSpPr>
          <p:spPr bwMode="auto">
            <a:xfrm>
              <a:off x="1610" y="1116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90" name="Line 33"/>
            <p:cNvSpPr>
              <a:spLocks noChangeShapeType="1"/>
            </p:cNvSpPr>
            <p:nvPr/>
          </p:nvSpPr>
          <p:spPr bwMode="auto">
            <a:xfrm>
              <a:off x="1655" y="1026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91" name="Line 34"/>
            <p:cNvSpPr>
              <a:spLocks noChangeShapeType="1"/>
            </p:cNvSpPr>
            <p:nvPr/>
          </p:nvSpPr>
          <p:spPr bwMode="auto">
            <a:xfrm>
              <a:off x="1655" y="1026"/>
              <a:ext cx="0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92" name="Line 35"/>
            <p:cNvSpPr>
              <a:spLocks noChangeShapeType="1"/>
            </p:cNvSpPr>
            <p:nvPr/>
          </p:nvSpPr>
          <p:spPr bwMode="auto">
            <a:xfrm flipV="1">
              <a:off x="1701" y="1026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93" name="Line 36"/>
            <p:cNvSpPr>
              <a:spLocks noChangeShapeType="1"/>
            </p:cNvSpPr>
            <p:nvPr/>
          </p:nvSpPr>
          <p:spPr bwMode="auto">
            <a:xfrm flipH="1">
              <a:off x="2018" y="981"/>
              <a:ext cx="0" cy="90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94" name="Line 37"/>
            <p:cNvSpPr>
              <a:spLocks noChangeShapeType="1"/>
            </p:cNvSpPr>
            <p:nvPr/>
          </p:nvSpPr>
          <p:spPr bwMode="auto">
            <a:xfrm flipH="1">
              <a:off x="1338" y="1888"/>
              <a:ext cx="68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95" name="Line 38"/>
            <p:cNvSpPr>
              <a:spLocks noChangeShapeType="1"/>
            </p:cNvSpPr>
            <p:nvPr/>
          </p:nvSpPr>
          <p:spPr bwMode="auto">
            <a:xfrm flipH="1">
              <a:off x="1338" y="1797"/>
              <a:ext cx="58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96" name="Line 39"/>
            <p:cNvSpPr>
              <a:spLocks noChangeShapeType="1"/>
            </p:cNvSpPr>
            <p:nvPr/>
          </p:nvSpPr>
          <p:spPr bwMode="auto">
            <a:xfrm flipH="1">
              <a:off x="1927" y="1071"/>
              <a:ext cx="0" cy="7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97" name="Line 40"/>
            <p:cNvSpPr>
              <a:spLocks noChangeShapeType="1"/>
            </p:cNvSpPr>
            <p:nvPr/>
          </p:nvSpPr>
          <p:spPr bwMode="auto">
            <a:xfrm>
              <a:off x="1881" y="1071"/>
              <a:ext cx="22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98" name="Line 41"/>
            <p:cNvSpPr>
              <a:spLocks noChangeShapeType="1"/>
            </p:cNvSpPr>
            <p:nvPr/>
          </p:nvSpPr>
          <p:spPr bwMode="auto">
            <a:xfrm flipV="1">
              <a:off x="1156" y="1071"/>
              <a:ext cx="273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99" name="AutoShape 42"/>
            <p:cNvSpPr>
              <a:spLocks noChangeArrowheads="1"/>
            </p:cNvSpPr>
            <p:nvPr/>
          </p:nvSpPr>
          <p:spPr bwMode="auto">
            <a:xfrm rot="5400000">
              <a:off x="906" y="867"/>
              <a:ext cx="363" cy="318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222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200" name="Line 43"/>
            <p:cNvSpPr>
              <a:spLocks noChangeShapeType="1"/>
            </p:cNvSpPr>
            <p:nvPr/>
          </p:nvSpPr>
          <p:spPr bwMode="auto">
            <a:xfrm>
              <a:off x="1338" y="1072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201" name="Line 44"/>
            <p:cNvSpPr>
              <a:spLocks noChangeShapeType="1"/>
            </p:cNvSpPr>
            <p:nvPr/>
          </p:nvSpPr>
          <p:spPr bwMode="auto">
            <a:xfrm>
              <a:off x="1292" y="1162"/>
              <a:ext cx="91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3038" name="Line 45"/>
          <p:cNvSpPr>
            <a:spLocks noChangeShapeType="1"/>
          </p:cNvSpPr>
          <p:nvPr/>
        </p:nvSpPr>
        <p:spPr bwMode="auto">
          <a:xfrm>
            <a:off x="4573588" y="3789363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39" name="Oval 46"/>
          <p:cNvSpPr>
            <a:spLocks noChangeArrowheads="1"/>
          </p:cNvSpPr>
          <p:nvPr/>
        </p:nvSpPr>
        <p:spPr bwMode="auto">
          <a:xfrm>
            <a:off x="3854450" y="3500438"/>
            <a:ext cx="719138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40" name="Line 47"/>
          <p:cNvSpPr>
            <a:spLocks noChangeShapeType="1"/>
          </p:cNvSpPr>
          <p:nvPr/>
        </p:nvSpPr>
        <p:spPr bwMode="auto">
          <a:xfrm>
            <a:off x="3708400" y="3789363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41" name="Line 48"/>
          <p:cNvSpPr>
            <a:spLocks noChangeShapeType="1"/>
          </p:cNvSpPr>
          <p:nvPr/>
        </p:nvSpPr>
        <p:spPr bwMode="auto">
          <a:xfrm flipV="1">
            <a:off x="3997325" y="4003675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42" name="Line 49"/>
          <p:cNvSpPr>
            <a:spLocks noChangeShapeType="1"/>
          </p:cNvSpPr>
          <p:nvPr/>
        </p:nvSpPr>
        <p:spPr bwMode="auto">
          <a:xfrm>
            <a:off x="4141788" y="4003675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43" name="Line 50"/>
          <p:cNvSpPr>
            <a:spLocks noChangeShapeType="1"/>
          </p:cNvSpPr>
          <p:nvPr/>
        </p:nvSpPr>
        <p:spPr bwMode="auto">
          <a:xfrm>
            <a:off x="4213225" y="3860800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44" name="Line 51"/>
          <p:cNvSpPr>
            <a:spLocks noChangeShapeType="1"/>
          </p:cNvSpPr>
          <p:nvPr/>
        </p:nvSpPr>
        <p:spPr bwMode="auto">
          <a:xfrm>
            <a:off x="4213225" y="386080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45" name="Line 52"/>
          <p:cNvSpPr>
            <a:spLocks noChangeShapeType="1"/>
          </p:cNvSpPr>
          <p:nvPr/>
        </p:nvSpPr>
        <p:spPr bwMode="auto">
          <a:xfrm flipV="1">
            <a:off x="4286250" y="3860800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46" name="Line 53"/>
          <p:cNvSpPr>
            <a:spLocks noChangeShapeType="1"/>
          </p:cNvSpPr>
          <p:nvPr/>
        </p:nvSpPr>
        <p:spPr bwMode="auto">
          <a:xfrm>
            <a:off x="4141788" y="4221163"/>
            <a:ext cx="0" cy="10080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47" name="Line 54"/>
          <p:cNvSpPr>
            <a:spLocks noChangeShapeType="1"/>
          </p:cNvSpPr>
          <p:nvPr/>
        </p:nvSpPr>
        <p:spPr bwMode="auto">
          <a:xfrm>
            <a:off x="4141788" y="522922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48" name="Line 55"/>
          <p:cNvSpPr>
            <a:spLocks noChangeShapeType="1"/>
          </p:cNvSpPr>
          <p:nvPr/>
        </p:nvSpPr>
        <p:spPr bwMode="auto">
          <a:xfrm>
            <a:off x="4284663" y="508476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49" name="Line 56"/>
          <p:cNvSpPr>
            <a:spLocks noChangeShapeType="1"/>
          </p:cNvSpPr>
          <p:nvPr/>
        </p:nvSpPr>
        <p:spPr bwMode="auto">
          <a:xfrm>
            <a:off x="4284663" y="4221163"/>
            <a:ext cx="0" cy="863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50" name="Line 57"/>
          <p:cNvSpPr>
            <a:spLocks noChangeShapeType="1"/>
          </p:cNvSpPr>
          <p:nvPr/>
        </p:nvSpPr>
        <p:spPr bwMode="auto">
          <a:xfrm>
            <a:off x="4573588" y="3933825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51" name="Line 58"/>
          <p:cNvSpPr>
            <a:spLocks noChangeShapeType="1"/>
          </p:cNvSpPr>
          <p:nvPr/>
        </p:nvSpPr>
        <p:spPr bwMode="auto">
          <a:xfrm>
            <a:off x="3708400" y="3933825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52" name="Oval 59"/>
          <p:cNvSpPr>
            <a:spLocks noChangeArrowheads="1"/>
          </p:cNvSpPr>
          <p:nvPr/>
        </p:nvSpPr>
        <p:spPr bwMode="auto">
          <a:xfrm>
            <a:off x="4787900" y="4797425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53" name="Line 60"/>
          <p:cNvSpPr>
            <a:spLocks noChangeShapeType="1"/>
          </p:cNvSpPr>
          <p:nvPr/>
        </p:nvSpPr>
        <p:spPr bwMode="auto">
          <a:xfrm flipV="1">
            <a:off x="4930775" y="5300663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54" name="Line 61"/>
          <p:cNvSpPr>
            <a:spLocks noChangeShapeType="1"/>
          </p:cNvSpPr>
          <p:nvPr/>
        </p:nvSpPr>
        <p:spPr bwMode="auto">
          <a:xfrm>
            <a:off x="5075238" y="530066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55" name="Line 62"/>
          <p:cNvSpPr>
            <a:spLocks noChangeShapeType="1"/>
          </p:cNvSpPr>
          <p:nvPr/>
        </p:nvSpPr>
        <p:spPr bwMode="auto">
          <a:xfrm>
            <a:off x="5146675" y="51577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56" name="Line 63"/>
          <p:cNvSpPr>
            <a:spLocks noChangeShapeType="1"/>
          </p:cNvSpPr>
          <p:nvPr/>
        </p:nvSpPr>
        <p:spPr bwMode="auto">
          <a:xfrm>
            <a:off x="5146675" y="5157788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57" name="Line 64"/>
          <p:cNvSpPr>
            <a:spLocks noChangeShapeType="1"/>
          </p:cNvSpPr>
          <p:nvPr/>
        </p:nvSpPr>
        <p:spPr bwMode="auto">
          <a:xfrm flipV="1">
            <a:off x="5219700" y="5157788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58" name="AutoShape 65"/>
          <p:cNvSpPr>
            <a:spLocks noChangeArrowheads="1"/>
          </p:cNvSpPr>
          <p:nvPr/>
        </p:nvSpPr>
        <p:spPr bwMode="auto">
          <a:xfrm rot="5400000">
            <a:off x="4896644" y="3607594"/>
            <a:ext cx="576263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59" name="Line 66"/>
          <p:cNvSpPr>
            <a:spLocks noChangeShapeType="1"/>
          </p:cNvSpPr>
          <p:nvPr/>
        </p:nvSpPr>
        <p:spPr bwMode="auto">
          <a:xfrm>
            <a:off x="4789488" y="378936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60" name="Line 67"/>
          <p:cNvSpPr>
            <a:spLocks noChangeShapeType="1"/>
          </p:cNvSpPr>
          <p:nvPr/>
        </p:nvSpPr>
        <p:spPr bwMode="auto">
          <a:xfrm>
            <a:off x="4789488" y="393382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61" name="Line 68"/>
          <p:cNvSpPr>
            <a:spLocks noChangeShapeType="1"/>
          </p:cNvSpPr>
          <p:nvPr/>
        </p:nvSpPr>
        <p:spPr bwMode="auto">
          <a:xfrm>
            <a:off x="5292725" y="378936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62" name="Line 69"/>
          <p:cNvSpPr>
            <a:spLocks noChangeShapeType="1"/>
          </p:cNvSpPr>
          <p:nvPr/>
        </p:nvSpPr>
        <p:spPr bwMode="auto">
          <a:xfrm>
            <a:off x="6445250" y="3789363"/>
            <a:ext cx="360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63" name="Oval 70"/>
          <p:cNvSpPr>
            <a:spLocks noChangeArrowheads="1"/>
          </p:cNvSpPr>
          <p:nvPr/>
        </p:nvSpPr>
        <p:spPr bwMode="auto">
          <a:xfrm>
            <a:off x="5726113" y="3500438"/>
            <a:ext cx="719137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64" name="Line 71"/>
          <p:cNvSpPr>
            <a:spLocks noChangeShapeType="1"/>
          </p:cNvSpPr>
          <p:nvPr/>
        </p:nvSpPr>
        <p:spPr bwMode="auto">
          <a:xfrm flipV="1">
            <a:off x="5868988" y="4003675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65" name="Line 72"/>
          <p:cNvSpPr>
            <a:spLocks noChangeShapeType="1"/>
          </p:cNvSpPr>
          <p:nvPr/>
        </p:nvSpPr>
        <p:spPr bwMode="auto">
          <a:xfrm>
            <a:off x="6013450" y="4003675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66" name="Line 73"/>
          <p:cNvSpPr>
            <a:spLocks noChangeShapeType="1"/>
          </p:cNvSpPr>
          <p:nvPr/>
        </p:nvSpPr>
        <p:spPr bwMode="auto">
          <a:xfrm>
            <a:off x="6084888" y="3860800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67" name="Line 74"/>
          <p:cNvSpPr>
            <a:spLocks noChangeShapeType="1"/>
          </p:cNvSpPr>
          <p:nvPr/>
        </p:nvSpPr>
        <p:spPr bwMode="auto">
          <a:xfrm>
            <a:off x="6084888" y="386080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68" name="Line 75"/>
          <p:cNvSpPr>
            <a:spLocks noChangeShapeType="1"/>
          </p:cNvSpPr>
          <p:nvPr/>
        </p:nvSpPr>
        <p:spPr bwMode="auto">
          <a:xfrm flipV="1">
            <a:off x="6157913" y="3860800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69" name="Line 76"/>
          <p:cNvSpPr>
            <a:spLocks noChangeShapeType="1"/>
          </p:cNvSpPr>
          <p:nvPr/>
        </p:nvSpPr>
        <p:spPr bwMode="auto">
          <a:xfrm flipH="1">
            <a:off x="6661150" y="3789363"/>
            <a:ext cx="0" cy="14398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70" name="Line 77"/>
          <p:cNvSpPr>
            <a:spLocks noChangeShapeType="1"/>
          </p:cNvSpPr>
          <p:nvPr/>
        </p:nvSpPr>
        <p:spPr bwMode="auto">
          <a:xfrm flipH="1">
            <a:off x="5581650" y="5229225"/>
            <a:ext cx="10795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71" name="Line 78"/>
          <p:cNvSpPr>
            <a:spLocks noChangeShapeType="1"/>
          </p:cNvSpPr>
          <p:nvPr/>
        </p:nvSpPr>
        <p:spPr bwMode="auto">
          <a:xfrm flipH="1">
            <a:off x="5581650" y="5084763"/>
            <a:ext cx="9350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72" name="Line 79"/>
          <p:cNvSpPr>
            <a:spLocks noChangeShapeType="1"/>
          </p:cNvSpPr>
          <p:nvPr/>
        </p:nvSpPr>
        <p:spPr bwMode="auto">
          <a:xfrm flipH="1">
            <a:off x="6516688" y="3932238"/>
            <a:ext cx="0" cy="11525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73" name="Line 80"/>
          <p:cNvSpPr>
            <a:spLocks noChangeShapeType="1"/>
          </p:cNvSpPr>
          <p:nvPr/>
        </p:nvSpPr>
        <p:spPr bwMode="auto">
          <a:xfrm>
            <a:off x="6443663" y="3932238"/>
            <a:ext cx="36195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74" name="Line 81"/>
          <p:cNvSpPr>
            <a:spLocks noChangeShapeType="1"/>
          </p:cNvSpPr>
          <p:nvPr/>
        </p:nvSpPr>
        <p:spPr bwMode="auto">
          <a:xfrm flipV="1">
            <a:off x="5292725" y="3932238"/>
            <a:ext cx="433388" cy="15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75" name="AutoShape 82"/>
          <p:cNvSpPr>
            <a:spLocks noChangeArrowheads="1"/>
          </p:cNvSpPr>
          <p:nvPr/>
        </p:nvSpPr>
        <p:spPr bwMode="auto">
          <a:xfrm rot="5400000">
            <a:off x="4896644" y="3607594"/>
            <a:ext cx="576263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76" name="Line 83"/>
          <p:cNvSpPr>
            <a:spLocks noChangeShapeType="1"/>
          </p:cNvSpPr>
          <p:nvPr/>
        </p:nvSpPr>
        <p:spPr bwMode="auto">
          <a:xfrm>
            <a:off x="5581650" y="3933825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77" name="Line 84"/>
          <p:cNvSpPr>
            <a:spLocks noChangeShapeType="1"/>
          </p:cNvSpPr>
          <p:nvPr/>
        </p:nvSpPr>
        <p:spPr bwMode="auto">
          <a:xfrm>
            <a:off x="5508625" y="4076700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78" name="Line 85"/>
          <p:cNvSpPr>
            <a:spLocks noChangeShapeType="1"/>
          </p:cNvSpPr>
          <p:nvPr/>
        </p:nvSpPr>
        <p:spPr bwMode="auto">
          <a:xfrm>
            <a:off x="1189038" y="3787775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79" name="Oval 86"/>
          <p:cNvSpPr>
            <a:spLocks noChangeArrowheads="1"/>
          </p:cNvSpPr>
          <p:nvPr/>
        </p:nvSpPr>
        <p:spPr bwMode="auto">
          <a:xfrm>
            <a:off x="469900" y="3498850"/>
            <a:ext cx="719138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80" name="Line 87"/>
          <p:cNvSpPr>
            <a:spLocks noChangeShapeType="1"/>
          </p:cNvSpPr>
          <p:nvPr/>
        </p:nvSpPr>
        <p:spPr bwMode="auto">
          <a:xfrm>
            <a:off x="323850" y="3787775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81" name="Line 88"/>
          <p:cNvSpPr>
            <a:spLocks noChangeShapeType="1"/>
          </p:cNvSpPr>
          <p:nvPr/>
        </p:nvSpPr>
        <p:spPr bwMode="auto">
          <a:xfrm flipV="1">
            <a:off x="612775" y="4002088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82" name="Line 89"/>
          <p:cNvSpPr>
            <a:spLocks noChangeShapeType="1"/>
          </p:cNvSpPr>
          <p:nvPr/>
        </p:nvSpPr>
        <p:spPr bwMode="auto">
          <a:xfrm>
            <a:off x="757238" y="4002088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83" name="Line 90"/>
          <p:cNvSpPr>
            <a:spLocks noChangeShapeType="1"/>
          </p:cNvSpPr>
          <p:nvPr/>
        </p:nvSpPr>
        <p:spPr bwMode="auto">
          <a:xfrm>
            <a:off x="828675" y="3859213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84" name="Line 91"/>
          <p:cNvSpPr>
            <a:spLocks noChangeShapeType="1"/>
          </p:cNvSpPr>
          <p:nvPr/>
        </p:nvSpPr>
        <p:spPr bwMode="auto">
          <a:xfrm>
            <a:off x="828675" y="38592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85" name="Line 92"/>
          <p:cNvSpPr>
            <a:spLocks noChangeShapeType="1"/>
          </p:cNvSpPr>
          <p:nvPr/>
        </p:nvSpPr>
        <p:spPr bwMode="auto">
          <a:xfrm flipV="1">
            <a:off x="901700" y="3859213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86" name="Line 93"/>
          <p:cNvSpPr>
            <a:spLocks noChangeShapeType="1"/>
          </p:cNvSpPr>
          <p:nvPr/>
        </p:nvSpPr>
        <p:spPr bwMode="auto">
          <a:xfrm>
            <a:off x="757238" y="4219575"/>
            <a:ext cx="0" cy="10080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87" name="Line 94"/>
          <p:cNvSpPr>
            <a:spLocks noChangeShapeType="1"/>
          </p:cNvSpPr>
          <p:nvPr/>
        </p:nvSpPr>
        <p:spPr bwMode="auto">
          <a:xfrm>
            <a:off x="757238" y="5227638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88" name="Line 95"/>
          <p:cNvSpPr>
            <a:spLocks noChangeShapeType="1"/>
          </p:cNvSpPr>
          <p:nvPr/>
        </p:nvSpPr>
        <p:spPr bwMode="auto">
          <a:xfrm>
            <a:off x="900113" y="50831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89" name="Line 96"/>
          <p:cNvSpPr>
            <a:spLocks noChangeShapeType="1"/>
          </p:cNvSpPr>
          <p:nvPr/>
        </p:nvSpPr>
        <p:spPr bwMode="auto">
          <a:xfrm>
            <a:off x="900113" y="4219575"/>
            <a:ext cx="0" cy="863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90" name="Line 97"/>
          <p:cNvSpPr>
            <a:spLocks noChangeShapeType="1"/>
          </p:cNvSpPr>
          <p:nvPr/>
        </p:nvSpPr>
        <p:spPr bwMode="auto">
          <a:xfrm>
            <a:off x="1189038" y="3932238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91" name="Line 98"/>
          <p:cNvSpPr>
            <a:spLocks noChangeShapeType="1"/>
          </p:cNvSpPr>
          <p:nvPr/>
        </p:nvSpPr>
        <p:spPr bwMode="auto">
          <a:xfrm>
            <a:off x="323850" y="3932238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92" name="Oval 99"/>
          <p:cNvSpPr>
            <a:spLocks noChangeArrowheads="1"/>
          </p:cNvSpPr>
          <p:nvPr/>
        </p:nvSpPr>
        <p:spPr bwMode="auto">
          <a:xfrm>
            <a:off x="1403350" y="4797425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93" name="Line 100"/>
          <p:cNvSpPr>
            <a:spLocks noChangeShapeType="1"/>
          </p:cNvSpPr>
          <p:nvPr/>
        </p:nvSpPr>
        <p:spPr bwMode="auto">
          <a:xfrm flipV="1">
            <a:off x="1546225" y="5299075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94" name="Line 101"/>
          <p:cNvSpPr>
            <a:spLocks noChangeShapeType="1"/>
          </p:cNvSpPr>
          <p:nvPr/>
        </p:nvSpPr>
        <p:spPr bwMode="auto">
          <a:xfrm>
            <a:off x="1690688" y="5299075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95" name="Line 102"/>
          <p:cNvSpPr>
            <a:spLocks noChangeShapeType="1"/>
          </p:cNvSpPr>
          <p:nvPr/>
        </p:nvSpPr>
        <p:spPr bwMode="auto">
          <a:xfrm>
            <a:off x="1762125" y="5156200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96" name="Line 103"/>
          <p:cNvSpPr>
            <a:spLocks noChangeShapeType="1"/>
          </p:cNvSpPr>
          <p:nvPr/>
        </p:nvSpPr>
        <p:spPr bwMode="auto">
          <a:xfrm>
            <a:off x="1762125" y="515620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97" name="Line 104"/>
          <p:cNvSpPr>
            <a:spLocks noChangeShapeType="1"/>
          </p:cNvSpPr>
          <p:nvPr/>
        </p:nvSpPr>
        <p:spPr bwMode="auto">
          <a:xfrm flipV="1">
            <a:off x="1835150" y="5156200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98" name="Line 105"/>
          <p:cNvSpPr>
            <a:spLocks noChangeShapeType="1"/>
          </p:cNvSpPr>
          <p:nvPr/>
        </p:nvSpPr>
        <p:spPr bwMode="auto">
          <a:xfrm>
            <a:off x="1258888" y="3789363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99" name="AutoShape 106"/>
          <p:cNvSpPr>
            <a:spLocks noChangeArrowheads="1"/>
          </p:cNvSpPr>
          <p:nvPr/>
        </p:nvSpPr>
        <p:spPr bwMode="auto">
          <a:xfrm rot="5400000">
            <a:off x="1512095" y="3606006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100" name="Line 107"/>
          <p:cNvSpPr>
            <a:spLocks noChangeShapeType="1"/>
          </p:cNvSpPr>
          <p:nvPr/>
        </p:nvSpPr>
        <p:spPr bwMode="auto">
          <a:xfrm>
            <a:off x="1404938" y="37877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01" name="Line 108"/>
          <p:cNvSpPr>
            <a:spLocks noChangeShapeType="1"/>
          </p:cNvSpPr>
          <p:nvPr/>
        </p:nvSpPr>
        <p:spPr bwMode="auto">
          <a:xfrm>
            <a:off x="1404938" y="3932238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02" name="Line 109"/>
          <p:cNvSpPr>
            <a:spLocks noChangeShapeType="1"/>
          </p:cNvSpPr>
          <p:nvPr/>
        </p:nvSpPr>
        <p:spPr bwMode="auto">
          <a:xfrm>
            <a:off x="1908175" y="37877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03" name="Line 110"/>
          <p:cNvSpPr>
            <a:spLocks noChangeShapeType="1"/>
          </p:cNvSpPr>
          <p:nvPr/>
        </p:nvSpPr>
        <p:spPr bwMode="auto">
          <a:xfrm>
            <a:off x="3060700" y="3787775"/>
            <a:ext cx="360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04" name="Oval 111"/>
          <p:cNvSpPr>
            <a:spLocks noChangeArrowheads="1"/>
          </p:cNvSpPr>
          <p:nvPr/>
        </p:nvSpPr>
        <p:spPr bwMode="auto">
          <a:xfrm>
            <a:off x="2341563" y="3498850"/>
            <a:ext cx="719137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105" name="Line 112"/>
          <p:cNvSpPr>
            <a:spLocks noChangeShapeType="1"/>
          </p:cNvSpPr>
          <p:nvPr/>
        </p:nvSpPr>
        <p:spPr bwMode="auto">
          <a:xfrm flipV="1">
            <a:off x="2484438" y="40020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06" name="Line 113"/>
          <p:cNvSpPr>
            <a:spLocks noChangeShapeType="1"/>
          </p:cNvSpPr>
          <p:nvPr/>
        </p:nvSpPr>
        <p:spPr bwMode="auto">
          <a:xfrm>
            <a:off x="2628900" y="40020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07" name="Line 114"/>
          <p:cNvSpPr>
            <a:spLocks noChangeShapeType="1"/>
          </p:cNvSpPr>
          <p:nvPr/>
        </p:nvSpPr>
        <p:spPr bwMode="auto">
          <a:xfrm>
            <a:off x="2700338" y="38592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08" name="Line 115"/>
          <p:cNvSpPr>
            <a:spLocks noChangeShapeType="1"/>
          </p:cNvSpPr>
          <p:nvPr/>
        </p:nvSpPr>
        <p:spPr bwMode="auto">
          <a:xfrm>
            <a:off x="2700338" y="38592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09" name="Line 116"/>
          <p:cNvSpPr>
            <a:spLocks noChangeShapeType="1"/>
          </p:cNvSpPr>
          <p:nvPr/>
        </p:nvSpPr>
        <p:spPr bwMode="auto">
          <a:xfrm flipV="1">
            <a:off x="2773363" y="38592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10" name="Line 117"/>
          <p:cNvSpPr>
            <a:spLocks noChangeShapeType="1"/>
          </p:cNvSpPr>
          <p:nvPr/>
        </p:nvSpPr>
        <p:spPr bwMode="auto">
          <a:xfrm flipH="1">
            <a:off x="3276600" y="3787775"/>
            <a:ext cx="0" cy="14398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11" name="Line 118"/>
          <p:cNvSpPr>
            <a:spLocks noChangeShapeType="1"/>
          </p:cNvSpPr>
          <p:nvPr/>
        </p:nvSpPr>
        <p:spPr bwMode="auto">
          <a:xfrm flipH="1">
            <a:off x="2197100" y="5227638"/>
            <a:ext cx="10795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12" name="Line 119"/>
          <p:cNvSpPr>
            <a:spLocks noChangeShapeType="1"/>
          </p:cNvSpPr>
          <p:nvPr/>
        </p:nvSpPr>
        <p:spPr bwMode="auto">
          <a:xfrm flipH="1">
            <a:off x="2197100" y="5083175"/>
            <a:ext cx="9350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13" name="Line 120"/>
          <p:cNvSpPr>
            <a:spLocks noChangeShapeType="1"/>
          </p:cNvSpPr>
          <p:nvPr/>
        </p:nvSpPr>
        <p:spPr bwMode="auto">
          <a:xfrm flipH="1">
            <a:off x="3132138" y="3930650"/>
            <a:ext cx="0" cy="11525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14" name="Line 121"/>
          <p:cNvSpPr>
            <a:spLocks noChangeShapeType="1"/>
          </p:cNvSpPr>
          <p:nvPr/>
        </p:nvSpPr>
        <p:spPr bwMode="auto">
          <a:xfrm>
            <a:off x="3059113" y="3930650"/>
            <a:ext cx="36195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15" name="Line 122"/>
          <p:cNvSpPr>
            <a:spLocks noChangeShapeType="1"/>
          </p:cNvSpPr>
          <p:nvPr/>
        </p:nvSpPr>
        <p:spPr bwMode="auto">
          <a:xfrm flipV="1">
            <a:off x="1908175" y="3930650"/>
            <a:ext cx="433388" cy="15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16" name="AutoShape 123"/>
          <p:cNvSpPr>
            <a:spLocks noChangeArrowheads="1"/>
          </p:cNvSpPr>
          <p:nvPr/>
        </p:nvSpPr>
        <p:spPr bwMode="auto">
          <a:xfrm rot="5400000">
            <a:off x="1512095" y="3606006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117" name="Line 124"/>
          <p:cNvSpPr>
            <a:spLocks noChangeShapeType="1"/>
          </p:cNvSpPr>
          <p:nvPr/>
        </p:nvSpPr>
        <p:spPr bwMode="auto">
          <a:xfrm>
            <a:off x="2197100" y="3932238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18" name="Line 125"/>
          <p:cNvSpPr>
            <a:spLocks noChangeShapeType="1"/>
          </p:cNvSpPr>
          <p:nvPr/>
        </p:nvSpPr>
        <p:spPr bwMode="auto">
          <a:xfrm>
            <a:off x="2124075" y="4075113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19" name="Text Box 126"/>
          <p:cNvSpPr txBox="1">
            <a:spLocks noChangeArrowheads="1"/>
          </p:cNvSpPr>
          <p:nvPr/>
        </p:nvSpPr>
        <p:spPr bwMode="auto">
          <a:xfrm>
            <a:off x="3348038" y="1557338"/>
            <a:ext cx="2463800" cy="274637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R0 – dead gain output impedance</a:t>
            </a:r>
          </a:p>
        </p:txBody>
      </p:sp>
      <p:sp>
        <p:nvSpPr>
          <p:cNvPr id="43120" name="Text Box 127"/>
          <p:cNvSpPr txBox="1">
            <a:spLocks noChangeArrowheads="1"/>
          </p:cNvSpPr>
          <p:nvPr/>
        </p:nvSpPr>
        <p:spPr bwMode="auto">
          <a:xfrm>
            <a:off x="3348038" y="5013325"/>
            <a:ext cx="473075" cy="274638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TOC</a:t>
            </a:r>
          </a:p>
        </p:txBody>
      </p:sp>
      <p:sp>
        <p:nvSpPr>
          <p:cNvPr id="43121" name="Text Box 128"/>
          <p:cNvSpPr txBox="1">
            <a:spLocks noChangeArrowheads="1"/>
          </p:cNvSpPr>
          <p:nvPr/>
        </p:nvSpPr>
        <p:spPr bwMode="auto">
          <a:xfrm>
            <a:off x="6715125" y="5013325"/>
            <a:ext cx="449263" cy="274638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TSC</a:t>
            </a:r>
          </a:p>
        </p:txBody>
      </p:sp>
      <p:sp>
        <p:nvSpPr>
          <p:cNvPr id="43122" name="Line 129"/>
          <p:cNvSpPr>
            <a:spLocks noChangeShapeType="1"/>
          </p:cNvSpPr>
          <p:nvPr/>
        </p:nvSpPr>
        <p:spPr bwMode="auto">
          <a:xfrm flipH="1">
            <a:off x="323850" y="3789363"/>
            <a:ext cx="0" cy="1444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23" name="Line 130"/>
          <p:cNvSpPr>
            <a:spLocks noChangeShapeType="1"/>
          </p:cNvSpPr>
          <p:nvPr/>
        </p:nvSpPr>
        <p:spPr bwMode="auto">
          <a:xfrm rot="10800000">
            <a:off x="1403350" y="3789363"/>
            <a:ext cx="0" cy="142875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24" name="Line 131"/>
          <p:cNvSpPr>
            <a:spLocks noChangeShapeType="1"/>
          </p:cNvSpPr>
          <p:nvPr/>
        </p:nvSpPr>
        <p:spPr bwMode="auto">
          <a:xfrm flipH="1" flipV="1">
            <a:off x="323850" y="1557338"/>
            <a:ext cx="0" cy="12239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25" name="Text Box 132"/>
          <p:cNvSpPr txBox="1">
            <a:spLocks noChangeArrowheads="1"/>
          </p:cNvSpPr>
          <p:nvPr/>
        </p:nvSpPr>
        <p:spPr bwMode="auto">
          <a:xfrm>
            <a:off x="166688" y="2852738"/>
            <a:ext cx="9921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Short circuit</a:t>
            </a:r>
          </a:p>
        </p:txBody>
      </p:sp>
      <p:grpSp>
        <p:nvGrpSpPr>
          <p:cNvPr id="43126" name="Group 133"/>
          <p:cNvGrpSpPr>
            <a:grpSpLocks/>
          </p:cNvGrpSpPr>
          <p:nvPr/>
        </p:nvGrpSpPr>
        <p:grpSpPr bwMode="auto">
          <a:xfrm>
            <a:off x="611188" y="1196975"/>
            <a:ext cx="504825" cy="142875"/>
            <a:chOff x="340" y="755"/>
            <a:chExt cx="318" cy="90"/>
          </a:xfrm>
        </p:grpSpPr>
        <p:sp>
          <p:nvSpPr>
            <p:cNvPr id="43181" name="Line 13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82" name="Line 13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83" name="Line 13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84" name="Line 13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3127" name="Group 138"/>
          <p:cNvGrpSpPr>
            <a:grpSpLocks/>
          </p:cNvGrpSpPr>
          <p:nvPr/>
        </p:nvGrpSpPr>
        <p:grpSpPr bwMode="auto">
          <a:xfrm>
            <a:off x="611188" y="3644900"/>
            <a:ext cx="504825" cy="142875"/>
            <a:chOff x="340" y="755"/>
            <a:chExt cx="318" cy="90"/>
          </a:xfrm>
        </p:grpSpPr>
        <p:sp>
          <p:nvSpPr>
            <p:cNvPr id="43177" name="Line 139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78" name="Line 140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79" name="Line 141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80" name="Line 142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3128" name="Group 143"/>
          <p:cNvGrpSpPr>
            <a:grpSpLocks/>
          </p:cNvGrpSpPr>
          <p:nvPr/>
        </p:nvGrpSpPr>
        <p:grpSpPr bwMode="auto">
          <a:xfrm>
            <a:off x="3995738" y="3644900"/>
            <a:ext cx="504825" cy="142875"/>
            <a:chOff x="340" y="755"/>
            <a:chExt cx="318" cy="90"/>
          </a:xfrm>
        </p:grpSpPr>
        <p:sp>
          <p:nvSpPr>
            <p:cNvPr id="43173" name="Line 14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74" name="Line 14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75" name="Line 14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76" name="Line 14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3129" name="Group 148"/>
          <p:cNvGrpSpPr>
            <a:grpSpLocks/>
          </p:cNvGrpSpPr>
          <p:nvPr/>
        </p:nvGrpSpPr>
        <p:grpSpPr bwMode="auto">
          <a:xfrm>
            <a:off x="2484438" y="1196975"/>
            <a:ext cx="504825" cy="142875"/>
            <a:chOff x="340" y="755"/>
            <a:chExt cx="318" cy="90"/>
          </a:xfrm>
        </p:grpSpPr>
        <p:sp>
          <p:nvSpPr>
            <p:cNvPr id="43169" name="Line 149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70" name="Line 150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71" name="Line 151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72" name="Line 152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3130" name="Group 153"/>
          <p:cNvGrpSpPr>
            <a:grpSpLocks/>
          </p:cNvGrpSpPr>
          <p:nvPr/>
        </p:nvGrpSpPr>
        <p:grpSpPr bwMode="auto">
          <a:xfrm>
            <a:off x="2484438" y="3644900"/>
            <a:ext cx="504825" cy="142875"/>
            <a:chOff x="340" y="755"/>
            <a:chExt cx="318" cy="90"/>
          </a:xfrm>
        </p:grpSpPr>
        <p:sp>
          <p:nvSpPr>
            <p:cNvPr id="43165" name="Line 15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66" name="Line 15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67" name="Line 15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68" name="Line 15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3131" name="Group 158"/>
          <p:cNvGrpSpPr>
            <a:grpSpLocks/>
          </p:cNvGrpSpPr>
          <p:nvPr/>
        </p:nvGrpSpPr>
        <p:grpSpPr bwMode="auto">
          <a:xfrm>
            <a:off x="5868988" y="3644900"/>
            <a:ext cx="504825" cy="142875"/>
            <a:chOff x="340" y="755"/>
            <a:chExt cx="318" cy="90"/>
          </a:xfrm>
        </p:grpSpPr>
        <p:sp>
          <p:nvSpPr>
            <p:cNvPr id="43161" name="Line 159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62" name="Line 160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63" name="Line 161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64" name="Line 162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3132" name="Group 163"/>
          <p:cNvGrpSpPr>
            <a:grpSpLocks/>
          </p:cNvGrpSpPr>
          <p:nvPr/>
        </p:nvGrpSpPr>
        <p:grpSpPr bwMode="auto">
          <a:xfrm>
            <a:off x="4932363" y="4941888"/>
            <a:ext cx="504825" cy="142875"/>
            <a:chOff x="340" y="755"/>
            <a:chExt cx="318" cy="90"/>
          </a:xfrm>
        </p:grpSpPr>
        <p:sp>
          <p:nvSpPr>
            <p:cNvPr id="43157" name="Line 16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58" name="Line 16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59" name="Line 16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60" name="Line 16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3133" name="Group 168"/>
          <p:cNvGrpSpPr>
            <a:grpSpLocks/>
          </p:cNvGrpSpPr>
          <p:nvPr/>
        </p:nvGrpSpPr>
        <p:grpSpPr bwMode="auto">
          <a:xfrm>
            <a:off x="1546225" y="4941888"/>
            <a:ext cx="504825" cy="142875"/>
            <a:chOff x="340" y="755"/>
            <a:chExt cx="318" cy="90"/>
          </a:xfrm>
        </p:grpSpPr>
        <p:sp>
          <p:nvSpPr>
            <p:cNvPr id="43153" name="Line 169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54" name="Line 170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55" name="Line 171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56" name="Line 172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3134" name="Group 173"/>
          <p:cNvGrpSpPr>
            <a:grpSpLocks/>
          </p:cNvGrpSpPr>
          <p:nvPr/>
        </p:nvGrpSpPr>
        <p:grpSpPr bwMode="auto">
          <a:xfrm>
            <a:off x="1547813" y="2492375"/>
            <a:ext cx="504825" cy="142875"/>
            <a:chOff x="340" y="755"/>
            <a:chExt cx="318" cy="90"/>
          </a:xfrm>
        </p:grpSpPr>
        <p:sp>
          <p:nvSpPr>
            <p:cNvPr id="43149" name="Line 17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50" name="Line 17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51" name="Line 17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52" name="Line 17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3135" name="Line 178"/>
          <p:cNvSpPr>
            <a:spLocks noChangeShapeType="1"/>
          </p:cNvSpPr>
          <p:nvPr/>
        </p:nvSpPr>
        <p:spPr bwMode="auto">
          <a:xfrm>
            <a:off x="323850" y="1341438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36" name="Line 179"/>
          <p:cNvSpPr>
            <a:spLocks noChangeShapeType="1"/>
          </p:cNvSpPr>
          <p:nvPr/>
        </p:nvSpPr>
        <p:spPr bwMode="auto">
          <a:xfrm>
            <a:off x="1403350" y="1341438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37" name="Line 180"/>
          <p:cNvSpPr>
            <a:spLocks noChangeShapeType="1"/>
          </p:cNvSpPr>
          <p:nvPr/>
        </p:nvSpPr>
        <p:spPr bwMode="auto">
          <a:xfrm flipH="1">
            <a:off x="3348038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38" name="Line 181"/>
          <p:cNvSpPr>
            <a:spLocks noChangeShapeType="1"/>
          </p:cNvSpPr>
          <p:nvPr/>
        </p:nvSpPr>
        <p:spPr bwMode="auto">
          <a:xfrm>
            <a:off x="3563938" y="1052513"/>
            <a:ext cx="0" cy="3603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39" name="Line 182"/>
          <p:cNvSpPr>
            <a:spLocks noChangeShapeType="1"/>
          </p:cNvSpPr>
          <p:nvPr/>
        </p:nvSpPr>
        <p:spPr bwMode="auto">
          <a:xfrm flipH="1">
            <a:off x="3708400" y="3789363"/>
            <a:ext cx="0" cy="1444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40" name="Line 183"/>
          <p:cNvSpPr>
            <a:spLocks noChangeShapeType="1"/>
          </p:cNvSpPr>
          <p:nvPr/>
        </p:nvSpPr>
        <p:spPr bwMode="auto">
          <a:xfrm>
            <a:off x="4643438" y="3789363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41" name="Line 184"/>
          <p:cNvSpPr>
            <a:spLocks noChangeShapeType="1"/>
          </p:cNvSpPr>
          <p:nvPr/>
        </p:nvSpPr>
        <p:spPr bwMode="auto">
          <a:xfrm rot="10800000">
            <a:off x="4787900" y="3789363"/>
            <a:ext cx="0" cy="142875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42" name="Line 185"/>
          <p:cNvSpPr>
            <a:spLocks noChangeShapeType="1"/>
          </p:cNvSpPr>
          <p:nvPr/>
        </p:nvSpPr>
        <p:spPr bwMode="auto">
          <a:xfrm>
            <a:off x="6804025" y="3789363"/>
            <a:ext cx="0" cy="1444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43" name="Line 186"/>
          <p:cNvSpPr>
            <a:spLocks noChangeShapeType="1"/>
          </p:cNvSpPr>
          <p:nvPr/>
        </p:nvSpPr>
        <p:spPr bwMode="auto">
          <a:xfrm rot="10800000" flipH="1" flipV="1">
            <a:off x="6804025" y="3284538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44" name="Text Box 187"/>
          <p:cNvSpPr txBox="1">
            <a:spLocks noChangeArrowheads="1"/>
          </p:cNvSpPr>
          <p:nvPr/>
        </p:nvSpPr>
        <p:spPr bwMode="auto">
          <a:xfrm>
            <a:off x="5783263" y="3154363"/>
            <a:ext cx="9921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Short circuit</a:t>
            </a:r>
          </a:p>
        </p:txBody>
      </p:sp>
      <p:sp>
        <p:nvSpPr>
          <p:cNvPr id="43145" name="Text Box 188"/>
          <p:cNvSpPr txBox="1">
            <a:spLocks noChangeArrowheads="1"/>
          </p:cNvSpPr>
          <p:nvPr/>
        </p:nvSpPr>
        <p:spPr bwMode="auto">
          <a:xfrm>
            <a:off x="3563938" y="981075"/>
            <a:ext cx="4619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R=?</a:t>
            </a:r>
          </a:p>
        </p:txBody>
      </p:sp>
      <p:sp>
        <p:nvSpPr>
          <p:cNvPr id="43146" name="Line 189"/>
          <p:cNvSpPr>
            <a:spLocks noChangeShapeType="1"/>
          </p:cNvSpPr>
          <p:nvPr/>
        </p:nvSpPr>
        <p:spPr bwMode="auto">
          <a:xfrm rot="10800000" flipH="1" flipV="1">
            <a:off x="3419475" y="3284538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47" name="Text Box 190"/>
          <p:cNvSpPr txBox="1">
            <a:spLocks noChangeArrowheads="1"/>
          </p:cNvSpPr>
          <p:nvPr/>
        </p:nvSpPr>
        <p:spPr bwMode="auto">
          <a:xfrm>
            <a:off x="2281238" y="3141663"/>
            <a:ext cx="9921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Open circuit</a:t>
            </a:r>
          </a:p>
        </p:txBody>
      </p:sp>
      <p:sp>
        <p:nvSpPr>
          <p:cNvPr id="43148" name="Text Box 191"/>
          <p:cNvSpPr txBox="1">
            <a:spLocks noChangeArrowheads="1"/>
          </p:cNvSpPr>
          <p:nvPr/>
        </p:nvSpPr>
        <p:spPr bwMode="auto">
          <a:xfrm>
            <a:off x="3648075" y="5661025"/>
            <a:ext cx="909638" cy="274638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Loop gains</a:t>
            </a:r>
          </a:p>
        </p:txBody>
      </p:sp>
    </p:spTree>
    <p:extLst>
      <p:ext uri="{BB962C8B-B14F-4D97-AF65-F5344CB8AC3E}">
        <p14:creationId xmlns:p14="http://schemas.microsoft.com/office/powerpoint/2010/main" val="79193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AC Schaltungen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9395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Rechteck 371"/>
          <p:cNvSpPr/>
          <p:nvPr/>
        </p:nvSpPr>
        <p:spPr bwMode="auto">
          <a:xfrm>
            <a:off x="1371600" y="3124200"/>
            <a:ext cx="609600" cy="76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3" name="Rechteck 372"/>
          <p:cNvSpPr/>
          <p:nvPr/>
        </p:nvSpPr>
        <p:spPr bwMode="auto">
          <a:xfrm>
            <a:off x="3276600" y="3124200"/>
            <a:ext cx="609600" cy="76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4" name="Rechteck 373"/>
          <p:cNvSpPr/>
          <p:nvPr/>
        </p:nvSpPr>
        <p:spPr bwMode="auto">
          <a:xfrm>
            <a:off x="5181600" y="3048000"/>
            <a:ext cx="609600" cy="152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5" name="Rechteck 374"/>
          <p:cNvSpPr/>
          <p:nvPr/>
        </p:nvSpPr>
        <p:spPr bwMode="auto">
          <a:xfrm>
            <a:off x="7086600" y="2971800"/>
            <a:ext cx="6096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6" name="Rechteck 375"/>
          <p:cNvSpPr/>
          <p:nvPr/>
        </p:nvSpPr>
        <p:spPr bwMode="auto">
          <a:xfrm>
            <a:off x="1295400" y="5029200"/>
            <a:ext cx="6096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7" name="Rechteck 376"/>
          <p:cNvSpPr/>
          <p:nvPr/>
        </p:nvSpPr>
        <p:spPr bwMode="auto">
          <a:xfrm>
            <a:off x="3276600" y="4953000"/>
            <a:ext cx="6096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8" name="Rechteck 377"/>
          <p:cNvSpPr/>
          <p:nvPr/>
        </p:nvSpPr>
        <p:spPr bwMode="auto">
          <a:xfrm>
            <a:off x="5181600" y="4876800"/>
            <a:ext cx="609600" cy="457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9" name="Rechteck 378"/>
          <p:cNvSpPr/>
          <p:nvPr/>
        </p:nvSpPr>
        <p:spPr bwMode="auto">
          <a:xfrm>
            <a:off x="7086600" y="4800600"/>
            <a:ext cx="609600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 </a:t>
            </a:r>
            <a:r>
              <a:rPr lang="de-DE" sz="2000" dirty="0"/>
              <a:t>Tiefpass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984250"/>
          </a:xfrm>
        </p:spPr>
        <p:txBody>
          <a:bodyPr/>
          <a:lstStyle/>
          <a:p>
            <a:pPr eaLnBrk="1" hangingPunct="1"/>
            <a:r>
              <a:rPr lang="de-DE" sz="1200" dirty="0" smtClean="0"/>
              <a:t>Tiefpass</a:t>
            </a:r>
          </a:p>
          <a:p>
            <a:pPr eaLnBrk="1" hangingPunct="1"/>
            <a:r>
              <a:rPr lang="de-DE" sz="1200" dirty="0" smtClean="0"/>
              <a:t>Ein </a:t>
            </a:r>
            <a:r>
              <a:rPr lang="de-DE" sz="1200" dirty="0"/>
              <a:t>Kondensator kann nicht unendlich schnell aufgefüllt oder </a:t>
            </a:r>
            <a:r>
              <a:rPr lang="de-DE" sz="1200" dirty="0" smtClean="0"/>
              <a:t>geleert werden</a:t>
            </a:r>
          </a:p>
          <a:p>
            <a:pPr eaLnBrk="1" hangingPunct="1"/>
            <a:r>
              <a:rPr lang="de-DE" sz="1200" dirty="0" smtClean="0"/>
              <a:t>Kondensator behält die Spannung eine gewisse zeit</a:t>
            </a:r>
            <a:endParaRPr lang="de-DE" sz="12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cxnSp>
        <p:nvCxnSpPr>
          <p:cNvPr id="4" name="Gerade Verbindung 3"/>
          <p:cNvCxnSpPr/>
          <p:nvPr/>
        </p:nvCxnSpPr>
        <p:spPr bwMode="auto">
          <a:xfrm>
            <a:off x="1447800" y="3124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1676400" y="2819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1371600" y="3200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1676400" y="3200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H="1">
            <a:off x="1524000" y="3352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16764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1676400" y="2286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Ellipse 100"/>
          <p:cNvSpPr/>
          <p:nvPr/>
        </p:nvSpPr>
        <p:spPr bwMode="auto">
          <a:xfrm>
            <a:off x="685800" y="25908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2" name="Gerade Verbindung 101"/>
          <p:cNvCxnSpPr/>
          <p:nvPr/>
        </p:nvCxnSpPr>
        <p:spPr bwMode="auto">
          <a:xfrm>
            <a:off x="914400" y="3048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 flipH="1">
            <a:off x="762000" y="3352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2" name="Gerade Verbindung 2071"/>
          <p:cNvCxnSpPr/>
          <p:nvPr/>
        </p:nvCxnSpPr>
        <p:spPr bwMode="auto">
          <a:xfrm flipH="1">
            <a:off x="914400" y="2286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914400" y="228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 flipV="1">
            <a:off x="3581400" y="2819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 flipV="1">
            <a:off x="3581400" y="3200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 flipH="1">
            <a:off x="3429000" y="3352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>
            <a:off x="35814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3581400" y="1828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0" name="Ellipse 139"/>
          <p:cNvSpPr/>
          <p:nvPr/>
        </p:nvSpPr>
        <p:spPr bwMode="auto">
          <a:xfrm>
            <a:off x="2590800" y="25908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1" name="Gerade Verbindung 140"/>
          <p:cNvCxnSpPr/>
          <p:nvPr/>
        </p:nvCxnSpPr>
        <p:spPr bwMode="auto">
          <a:xfrm>
            <a:off x="2819400" y="3048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 flipH="1">
            <a:off x="2667000" y="3352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 flipH="1">
            <a:off x="2819400" y="1828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2819400" y="1828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7" name="Gruppieren 36"/>
          <p:cNvGrpSpPr/>
          <p:nvPr/>
        </p:nvGrpSpPr>
        <p:grpSpPr>
          <a:xfrm>
            <a:off x="1524000" y="2438400"/>
            <a:ext cx="304800" cy="381000"/>
            <a:chOff x="2743200" y="4191000"/>
            <a:chExt cx="457200" cy="609600"/>
          </a:xfrm>
        </p:grpSpPr>
        <p:grpSp>
          <p:nvGrpSpPr>
            <p:cNvPr id="36" name="Gruppieren 35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147" name="Gerade Verbindung 146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1" name="Gerade Verbindung 150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52" name="Gruppieren 151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153" name="Gerade Verbindung 152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4" name="Gerade Verbindung 153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56" name="Gerade Verbindung 155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7" name="Gerade Verbindung 156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Gerade Verbindung 157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9" name="Gerade Verbindung 158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3" name="Gruppieren 162"/>
          <p:cNvGrpSpPr/>
          <p:nvPr/>
        </p:nvGrpSpPr>
        <p:grpSpPr>
          <a:xfrm>
            <a:off x="3429000" y="1981200"/>
            <a:ext cx="304800" cy="838200"/>
            <a:chOff x="2743200" y="4191000"/>
            <a:chExt cx="457200" cy="609600"/>
          </a:xfrm>
        </p:grpSpPr>
        <p:grpSp>
          <p:nvGrpSpPr>
            <p:cNvPr id="164" name="Gruppieren 163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172" name="Gerade Verbindung 171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3" name="Gerade Verbindung 172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65" name="Gruppieren 164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170" name="Gerade Verbindung 169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1" name="Gerade Verbindung 170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66" name="Gerade Verbindung 165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7" name="Gerade Verbindung 166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8" name="Gerade Verbindung 167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" name="Gerade Verbindung 168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40" name="Gerade Verbindung 39"/>
          <p:cNvCxnSpPr/>
          <p:nvPr/>
        </p:nvCxnSpPr>
        <p:spPr bwMode="auto">
          <a:xfrm>
            <a:off x="1981200" y="3048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1371600" y="3048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>
            <a:off x="3352800" y="3124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3276600" y="3200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>
            <a:off x="3886200" y="3048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>
            <a:off x="3276600" y="3048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 flipV="1">
            <a:off x="5486400" y="3200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 flipH="1">
            <a:off x="5334000" y="3352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5486400" y="1828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" name="Ellipse 183"/>
          <p:cNvSpPr/>
          <p:nvPr/>
        </p:nvSpPr>
        <p:spPr bwMode="auto">
          <a:xfrm>
            <a:off x="4495800" y="25908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5" name="Gerade Verbindung 184"/>
          <p:cNvCxnSpPr/>
          <p:nvPr/>
        </p:nvCxnSpPr>
        <p:spPr bwMode="auto">
          <a:xfrm>
            <a:off x="4724400" y="3048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 flipH="1">
            <a:off x="4572000" y="3352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 flipH="1">
            <a:off x="4724400" y="1828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4724400" y="1828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89" name="Gruppieren 188"/>
          <p:cNvGrpSpPr/>
          <p:nvPr/>
        </p:nvGrpSpPr>
        <p:grpSpPr>
          <a:xfrm>
            <a:off x="5334000" y="1981200"/>
            <a:ext cx="304800" cy="762000"/>
            <a:chOff x="2743200" y="4191000"/>
            <a:chExt cx="457200" cy="609600"/>
          </a:xfrm>
        </p:grpSpPr>
        <p:grpSp>
          <p:nvGrpSpPr>
            <p:cNvPr id="190" name="Gruppieren 189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198" name="Gerade Verbindung 197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9" name="Gerade Verbindung 198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91" name="Gruppieren 190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196" name="Gerade Verbindung 195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7" name="Gerade Verbindung 196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92" name="Gerade Verbindung 191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3" name="Gerade Verbindung 192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4" name="Gerade Verbindung 193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5" name="Gerade Verbindung 194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6" name="Gruppieren 45"/>
          <p:cNvGrpSpPr/>
          <p:nvPr/>
        </p:nvGrpSpPr>
        <p:grpSpPr>
          <a:xfrm>
            <a:off x="5257800" y="2743200"/>
            <a:ext cx="762000" cy="304800"/>
            <a:chOff x="5181600" y="2819400"/>
            <a:chExt cx="762000" cy="304800"/>
          </a:xfrm>
        </p:grpSpPr>
        <p:cxnSp>
          <p:nvCxnSpPr>
            <p:cNvPr id="179" name="Gerade Verbindung 178"/>
            <p:cNvCxnSpPr/>
            <p:nvPr/>
          </p:nvCxnSpPr>
          <p:spPr bwMode="auto">
            <a:xfrm flipV="1">
              <a:off x="5410200" y="2819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2" name="Gerade Verbindung 181"/>
            <p:cNvCxnSpPr/>
            <p:nvPr/>
          </p:nvCxnSpPr>
          <p:spPr bwMode="auto">
            <a:xfrm>
              <a:off x="54102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0" name="Gerade Verbindung 199"/>
            <p:cNvCxnSpPr/>
            <p:nvPr/>
          </p:nvCxnSpPr>
          <p:spPr bwMode="auto">
            <a:xfrm>
              <a:off x="5181600" y="31242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01" name="Gerade Verbindung 200"/>
          <p:cNvCxnSpPr/>
          <p:nvPr/>
        </p:nvCxnSpPr>
        <p:spPr bwMode="auto">
          <a:xfrm>
            <a:off x="5181600" y="3200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Gerade Verbindung 201"/>
          <p:cNvCxnSpPr/>
          <p:nvPr/>
        </p:nvCxnSpPr>
        <p:spPr bwMode="auto">
          <a:xfrm>
            <a:off x="5791200" y="2971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Gerade Verbindung 202"/>
          <p:cNvCxnSpPr/>
          <p:nvPr/>
        </p:nvCxnSpPr>
        <p:spPr bwMode="auto">
          <a:xfrm>
            <a:off x="5181600" y="2971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 flipV="1">
            <a:off x="7391400" y="3200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 flipH="1">
            <a:off x="7239000" y="3352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208"/>
          <p:cNvCxnSpPr/>
          <p:nvPr/>
        </p:nvCxnSpPr>
        <p:spPr bwMode="auto">
          <a:xfrm>
            <a:off x="7391400" y="1828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" name="Ellipse 209"/>
          <p:cNvSpPr/>
          <p:nvPr/>
        </p:nvSpPr>
        <p:spPr bwMode="auto">
          <a:xfrm>
            <a:off x="6400800" y="25908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1" name="Gerade Verbindung 210"/>
          <p:cNvCxnSpPr/>
          <p:nvPr/>
        </p:nvCxnSpPr>
        <p:spPr bwMode="auto">
          <a:xfrm>
            <a:off x="6629400" y="3048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Gerade Verbindung 211"/>
          <p:cNvCxnSpPr/>
          <p:nvPr/>
        </p:nvCxnSpPr>
        <p:spPr bwMode="auto">
          <a:xfrm flipH="1">
            <a:off x="6477000" y="3352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Gerade Verbindung 212"/>
          <p:cNvCxnSpPr/>
          <p:nvPr/>
        </p:nvCxnSpPr>
        <p:spPr bwMode="auto">
          <a:xfrm flipH="1">
            <a:off x="6629400" y="1828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Gerade Verbindung 213"/>
          <p:cNvCxnSpPr/>
          <p:nvPr/>
        </p:nvCxnSpPr>
        <p:spPr bwMode="auto">
          <a:xfrm>
            <a:off x="6629400" y="1828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5" name="Gruppieren 214"/>
          <p:cNvGrpSpPr/>
          <p:nvPr/>
        </p:nvGrpSpPr>
        <p:grpSpPr>
          <a:xfrm>
            <a:off x="7239000" y="1981200"/>
            <a:ext cx="304800" cy="685800"/>
            <a:chOff x="2743200" y="4191000"/>
            <a:chExt cx="457200" cy="609600"/>
          </a:xfrm>
        </p:grpSpPr>
        <p:grpSp>
          <p:nvGrpSpPr>
            <p:cNvPr id="216" name="Gruppieren 215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224" name="Gerade Verbindung 223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5" name="Gerade Verbindung 224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17" name="Gruppieren 216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222" name="Gerade Verbindung 221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3" name="Gerade Verbindung 222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218" name="Gerade Verbindung 217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9" name="Gerade Verbindung 218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" name="Gerade Verbindung 219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1" name="Gerade Verbindung 220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26" name="Gruppieren 225"/>
          <p:cNvGrpSpPr/>
          <p:nvPr/>
        </p:nvGrpSpPr>
        <p:grpSpPr>
          <a:xfrm>
            <a:off x="7162800" y="2667000"/>
            <a:ext cx="762000" cy="304800"/>
            <a:chOff x="5181600" y="2819400"/>
            <a:chExt cx="762000" cy="304800"/>
          </a:xfrm>
        </p:grpSpPr>
        <p:cxnSp>
          <p:nvCxnSpPr>
            <p:cNvPr id="227" name="Gerade Verbindung 226"/>
            <p:cNvCxnSpPr/>
            <p:nvPr/>
          </p:nvCxnSpPr>
          <p:spPr bwMode="auto">
            <a:xfrm flipV="1">
              <a:off x="5410200" y="2819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8" name="Gerade Verbindung 227"/>
            <p:cNvCxnSpPr/>
            <p:nvPr/>
          </p:nvCxnSpPr>
          <p:spPr bwMode="auto">
            <a:xfrm>
              <a:off x="54102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9" name="Gerade Verbindung 228"/>
            <p:cNvCxnSpPr/>
            <p:nvPr/>
          </p:nvCxnSpPr>
          <p:spPr bwMode="auto">
            <a:xfrm>
              <a:off x="5181600" y="31242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30" name="Gerade Verbindung 229"/>
          <p:cNvCxnSpPr/>
          <p:nvPr/>
        </p:nvCxnSpPr>
        <p:spPr bwMode="auto">
          <a:xfrm>
            <a:off x="7086600" y="3200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" name="Gerade Verbindung 230"/>
          <p:cNvCxnSpPr/>
          <p:nvPr/>
        </p:nvCxnSpPr>
        <p:spPr bwMode="auto">
          <a:xfrm>
            <a:off x="7696200" y="2895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2" name="Gerade Verbindung 231"/>
          <p:cNvCxnSpPr/>
          <p:nvPr/>
        </p:nvCxnSpPr>
        <p:spPr bwMode="auto">
          <a:xfrm>
            <a:off x="7086600" y="2895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Gerade Verbindung 234"/>
          <p:cNvCxnSpPr/>
          <p:nvPr/>
        </p:nvCxnSpPr>
        <p:spPr bwMode="auto">
          <a:xfrm flipV="1">
            <a:off x="1600200" y="5334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" name="Gerade Verbindung 235"/>
          <p:cNvCxnSpPr/>
          <p:nvPr/>
        </p:nvCxnSpPr>
        <p:spPr bwMode="auto">
          <a:xfrm flipH="1">
            <a:off x="14478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7" name="Gerade Verbindung 236"/>
          <p:cNvCxnSpPr/>
          <p:nvPr/>
        </p:nvCxnSpPr>
        <p:spPr bwMode="auto">
          <a:xfrm>
            <a:off x="1600200" y="3962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8" name="Ellipse 237"/>
          <p:cNvSpPr/>
          <p:nvPr/>
        </p:nvSpPr>
        <p:spPr bwMode="auto">
          <a:xfrm>
            <a:off x="609600" y="47244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9" name="Gerade Verbindung 238"/>
          <p:cNvCxnSpPr/>
          <p:nvPr/>
        </p:nvCxnSpPr>
        <p:spPr bwMode="auto">
          <a:xfrm>
            <a:off x="8382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0" name="Gerade Verbindung 239"/>
          <p:cNvCxnSpPr/>
          <p:nvPr/>
        </p:nvCxnSpPr>
        <p:spPr bwMode="auto">
          <a:xfrm flipH="1">
            <a:off x="6858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Gerade Verbindung 240"/>
          <p:cNvCxnSpPr/>
          <p:nvPr/>
        </p:nvCxnSpPr>
        <p:spPr bwMode="auto">
          <a:xfrm flipH="1">
            <a:off x="838200" y="3962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Gerade Verbindung 241"/>
          <p:cNvCxnSpPr/>
          <p:nvPr/>
        </p:nvCxnSpPr>
        <p:spPr bwMode="auto">
          <a:xfrm>
            <a:off x="838200" y="3962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43" name="Gruppieren 242"/>
          <p:cNvGrpSpPr/>
          <p:nvPr/>
        </p:nvGrpSpPr>
        <p:grpSpPr>
          <a:xfrm>
            <a:off x="1447800" y="4114800"/>
            <a:ext cx="304800" cy="609600"/>
            <a:chOff x="2743200" y="4191000"/>
            <a:chExt cx="457200" cy="609600"/>
          </a:xfrm>
        </p:grpSpPr>
        <p:grpSp>
          <p:nvGrpSpPr>
            <p:cNvPr id="244" name="Gruppieren 243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252" name="Gerade Verbindung 251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3" name="Gerade Verbindung 252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45" name="Gruppieren 244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250" name="Gerade Verbindung 249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1" name="Gerade Verbindung 250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246" name="Gerade Verbindung 245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7" name="Gerade Verbindung 246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8" name="Gerade Verbindung 247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9" name="Gerade Verbindung 248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54" name="Gruppieren 253"/>
          <p:cNvGrpSpPr/>
          <p:nvPr/>
        </p:nvGrpSpPr>
        <p:grpSpPr>
          <a:xfrm>
            <a:off x="1371600" y="4724400"/>
            <a:ext cx="762000" cy="304800"/>
            <a:chOff x="5181600" y="2819400"/>
            <a:chExt cx="762000" cy="304800"/>
          </a:xfrm>
        </p:grpSpPr>
        <p:cxnSp>
          <p:nvCxnSpPr>
            <p:cNvPr id="255" name="Gerade Verbindung 254"/>
            <p:cNvCxnSpPr/>
            <p:nvPr/>
          </p:nvCxnSpPr>
          <p:spPr bwMode="auto">
            <a:xfrm flipV="1">
              <a:off x="5410200" y="2819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" name="Gerade Verbindung 255"/>
            <p:cNvCxnSpPr/>
            <p:nvPr/>
          </p:nvCxnSpPr>
          <p:spPr bwMode="auto">
            <a:xfrm>
              <a:off x="54102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7" name="Gerade Verbindung 256"/>
            <p:cNvCxnSpPr/>
            <p:nvPr/>
          </p:nvCxnSpPr>
          <p:spPr bwMode="auto">
            <a:xfrm>
              <a:off x="5181600" y="31242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58" name="Gerade Verbindung 257"/>
          <p:cNvCxnSpPr/>
          <p:nvPr/>
        </p:nvCxnSpPr>
        <p:spPr bwMode="auto">
          <a:xfrm>
            <a:off x="1295400" y="5334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" name="Gerade Verbindung 258"/>
          <p:cNvCxnSpPr/>
          <p:nvPr/>
        </p:nvCxnSpPr>
        <p:spPr bwMode="auto">
          <a:xfrm>
            <a:off x="1905000" y="4953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0" name="Gerade Verbindung 259"/>
          <p:cNvCxnSpPr/>
          <p:nvPr/>
        </p:nvCxnSpPr>
        <p:spPr bwMode="auto">
          <a:xfrm>
            <a:off x="1295400" y="4953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3" name="Gerade Verbindung 262"/>
          <p:cNvCxnSpPr/>
          <p:nvPr/>
        </p:nvCxnSpPr>
        <p:spPr bwMode="auto">
          <a:xfrm flipV="1">
            <a:off x="3581400" y="5334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4" name="Gerade Verbindung 263"/>
          <p:cNvCxnSpPr/>
          <p:nvPr/>
        </p:nvCxnSpPr>
        <p:spPr bwMode="auto">
          <a:xfrm flipH="1">
            <a:off x="34290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5" name="Gerade Verbindung 264"/>
          <p:cNvCxnSpPr/>
          <p:nvPr/>
        </p:nvCxnSpPr>
        <p:spPr bwMode="auto">
          <a:xfrm>
            <a:off x="3581400" y="3962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" name="Ellipse 265"/>
          <p:cNvSpPr/>
          <p:nvPr/>
        </p:nvSpPr>
        <p:spPr bwMode="auto">
          <a:xfrm>
            <a:off x="2590800" y="47244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7" name="Gerade Verbindung 266"/>
          <p:cNvCxnSpPr/>
          <p:nvPr/>
        </p:nvCxnSpPr>
        <p:spPr bwMode="auto">
          <a:xfrm>
            <a:off x="28194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8" name="Gerade Verbindung 267"/>
          <p:cNvCxnSpPr/>
          <p:nvPr/>
        </p:nvCxnSpPr>
        <p:spPr bwMode="auto">
          <a:xfrm flipH="1">
            <a:off x="26670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9" name="Gerade Verbindung 268"/>
          <p:cNvCxnSpPr/>
          <p:nvPr/>
        </p:nvCxnSpPr>
        <p:spPr bwMode="auto">
          <a:xfrm flipH="1">
            <a:off x="2819400" y="3962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0" name="Gerade Verbindung 269"/>
          <p:cNvCxnSpPr/>
          <p:nvPr/>
        </p:nvCxnSpPr>
        <p:spPr bwMode="auto">
          <a:xfrm>
            <a:off x="2819400" y="3962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71" name="Gruppieren 270"/>
          <p:cNvGrpSpPr/>
          <p:nvPr/>
        </p:nvGrpSpPr>
        <p:grpSpPr>
          <a:xfrm>
            <a:off x="3429000" y="4114800"/>
            <a:ext cx="304800" cy="533400"/>
            <a:chOff x="2743200" y="4191000"/>
            <a:chExt cx="457200" cy="609600"/>
          </a:xfrm>
        </p:grpSpPr>
        <p:grpSp>
          <p:nvGrpSpPr>
            <p:cNvPr id="272" name="Gruppieren 271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280" name="Gerade Verbindung 279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81" name="Gerade Verbindung 280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73" name="Gruppieren 272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278" name="Gerade Verbindung 277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9" name="Gerade Verbindung 278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274" name="Gerade Verbindung 273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5" name="Gerade Verbindung 274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6" name="Gerade Verbindung 275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7" name="Gerade Verbindung 276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82" name="Gruppieren 281"/>
          <p:cNvGrpSpPr/>
          <p:nvPr/>
        </p:nvGrpSpPr>
        <p:grpSpPr>
          <a:xfrm>
            <a:off x="3352800" y="4648200"/>
            <a:ext cx="762000" cy="304800"/>
            <a:chOff x="5181600" y="2819400"/>
            <a:chExt cx="762000" cy="304800"/>
          </a:xfrm>
        </p:grpSpPr>
        <p:cxnSp>
          <p:nvCxnSpPr>
            <p:cNvPr id="283" name="Gerade Verbindung 282"/>
            <p:cNvCxnSpPr/>
            <p:nvPr/>
          </p:nvCxnSpPr>
          <p:spPr bwMode="auto">
            <a:xfrm flipV="1">
              <a:off x="5410200" y="2819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4" name="Gerade Verbindung 283"/>
            <p:cNvCxnSpPr/>
            <p:nvPr/>
          </p:nvCxnSpPr>
          <p:spPr bwMode="auto">
            <a:xfrm>
              <a:off x="54102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5" name="Gerade Verbindung 284"/>
            <p:cNvCxnSpPr/>
            <p:nvPr/>
          </p:nvCxnSpPr>
          <p:spPr bwMode="auto">
            <a:xfrm>
              <a:off x="5181600" y="31242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86" name="Gerade Verbindung 285"/>
          <p:cNvCxnSpPr/>
          <p:nvPr/>
        </p:nvCxnSpPr>
        <p:spPr bwMode="auto">
          <a:xfrm>
            <a:off x="3276600" y="5334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" name="Gerade Verbindung 286"/>
          <p:cNvCxnSpPr/>
          <p:nvPr/>
        </p:nvCxnSpPr>
        <p:spPr bwMode="auto">
          <a:xfrm>
            <a:off x="3886200" y="4876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8" name="Gerade Verbindung 287"/>
          <p:cNvCxnSpPr/>
          <p:nvPr/>
        </p:nvCxnSpPr>
        <p:spPr bwMode="auto">
          <a:xfrm>
            <a:off x="3276600" y="4876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0" name="Gerade Verbindung 299"/>
          <p:cNvCxnSpPr/>
          <p:nvPr/>
        </p:nvCxnSpPr>
        <p:spPr bwMode="auto">
          <a:xfrm flipV="1">
            <a:off x="5486400" y="5334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1" name="Gerade Verbindung 300"/>
          <p:cNvCxnSpPr/>
          <p:nvPr/>
        </p:nvCxnSpPr>
        <p:spPr bwMode="auto">
          <a:xfrm flipH="1">
            <a:off x="53340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2" name="Gerade Verbindung 301"/>
          <p:cNvCxnSpPr/>
          <p:nvPr/>
        </p:nvCxnSpPr>
        <p:spPr bwMode="auto">
          <a:xfrm>
            <a:off x="5486400" y="3962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3" name="Ellipse 302"/>
          <p:cNvSpPr/>
          <p:nvPr/>
        </p:nvSpPr>
        <p:spPr bwMode="auto">
          <a:xfrm>
            <a:off x="4495800" y="47244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4" name="Gerade Verbindung 303"/>
          <p:cNvCxnSpPr/>
          <p:nvPr/>
        </p:nvCxn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5" name="Gerade Verbindung 304"/>
          <p:cNvCxnSpPr/>
          <p:nvPr/>
        </p:nvCxnSpPr>
        <p:spPr bwMode="auto">
          <a:xfrm flipH="1">
            <a:off x="45720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6" name="Gerade Verbindung 305"/>
          <p:cNvCxnSpPr/>
          <p:nvPr/>
        </p:nvCxnSpPr>
        <p:spPr bwMode="auto">
          <a:xfrm flipH="1">
            <a:off x="4724400" y="3962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" name="Gerade Verbindung 306"/>
          <p:cNvCxnSpPr/>
          <p:nvPr/>
        </p:nvCxnSpPr>
        <p:spPr bwMode="auto">
          <a:xfrm>
            <a:off x="4724400" y="3962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08" name="Gruppieren 307"/>
          <p:cNvGrpSpPr/>
          <p:nvPr/>
        </p:nvGrpSpPr>
        <p:grpSpPr>
          <a:xfrm>
            <a:off x="5334000" y="4114800"/>
            <a:ext cx="304800" cy="457200"/>
            <a:chOff x="2743200" y="4191000"/>
            <a:chExt cx="457200" cy="609600"/>
          </a:xfrm>
        </p:grpSpPr>
        <p:grpSp>
          <p:nvGrpSpPr>
            <p:cNvPr id="309" name="Gruppieren 308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317" name="Gerade Verbindung 316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8" name="Gerade Verbindung 317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10" name="Gruppieren 309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315" name="Gerade Verbindung 314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6" name="Gerade Verbindung 315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311" name="Gerade Verbindung 310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2" name="Gerade Verbindung 311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3" name="Gerade Verbindung 312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4" name="Gerade Verbindung 313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19" name="Gruppieren 318"/>
          <p:cNvGrpSpPr/>
          <p:nvPr/>
        </p:nvGrpSpPr>
        <p:grpSpPr>
          <a:xfrm>
            <a:off x="5257800" y="4572000"/>
            <a:ext cx="762000" cy="304800"/>
            <a:chOff x="5181600" y="2819400"/>
            <a:chExt cx="762000" cy="304800"/>
          </a:xfrm>
        </p:grpSpPr>
        <p:cxnSp>
          <p:nvCxnSpPr>
            <p:cNvPr id="320" name="Gerade Verbindung 319"/>
            <p:cNvCxnSpPr/>
            <p:nvPr/>
          </p:nvCxnSpPr>
          <p:spPr bwMode="auto">
            <a:xfrm flipV="1">
              <a:off x="5410200" y="2819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1" name="Gerade Verbindung 320"/>
            <p:cNvCxnSpPr/>
            <p:nvPr/>
          </p:nvCxnSpPr>
          <p:spPr bwMode="auto">
            <a:xfrm>
              <a:off x="54102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2" name="Gerade Verbindung 321"/>
            <p:cNvCxnSpPr/>
            <p:nvPr/>
          </p:nvCxnSpPr>
          <p:spPr bwMode="auto">
            <a:xfrm>
              <a:off x="5181600" y="31242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23" name="Gerade Verbindung 322"/>
          <p:cNvCxnSpPr/>
          <p:nvPr/>
        </p:nvCxnSpPr>
        <p:spPr bwMode="auto">
          <a:xfrm>
            <a:off x="5181600" y="5334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4" name="Gerade Verbindung 323"/>
          <p:cNvCxnSpPr/>
          <p:nvPr/>
        </p:nvCxnSpPr>
        <p:spPr bwMode="auto">
          <a:xfrm>
            <a:off x="5791200" y="48006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5" name="Gerade Verbindung 324"/>
          <p:cNvCxnSpPr/>
          <p:nvPr/>
        </p:nvCxnSpPr>
        <p:spPr bwMode="auto">
          <a:xfrm>
            <a:off x="5181600" y="48006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7" name="Gerade Verbindung 336"/>
          <p:cNvCxnSpPr/>
          <p:nvPr/>
        </p:nvCxnSpPr>
        <p:spPr bwMode="auto">
          <a:xfrm flipV="1">
            <a:off x="7391400" y="5334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" name="Gerade Verbindung 337"/>
          <p:cNvCxnSpPr/>
          <p:nvPr/>
        </p:nvCxnSpPr>
        <p:spPr bwMode="auto">
          <a:xfrm flipH="1">
            <a:off x="72390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9" name="Gerade Verbindung 338"/>
          <p:cNvCxnSpPr/>
          <p:nvPr/>
        </p:nvCxnSpPr>
        <p:spPr bwMode="auto">
          <a:xfrm>
            <a:off x="7391400" y="3962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0" name="Ellipse 339"/>
          <p:cNvSpPr/>
          <p:nvPr/>
        </p:nvSpPr>
        <p:spPr bwMode="auto">
          <a:xfrm>
            <a:off x="6400800" y="47244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41" name="Gerade Verbindung 340"/>
          <p:cNvCxnSpPr/>
          <p:nvPr/>
        </p:nvCxnSpPr>
        <p:spPr bwMode="auto">
          <a:xfrm>
            <a:off x="66294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2" name="Gerade Verbindung 341"/>
          <p:cNvCxnSpPr/>
          <p:nvPr/>
        </p:nvCxnSpPr>
        <p:spPr bwMode="auto">
          <a:xfrm flipH="1">
            <a:off x="64770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3" name="Gerade Verbindung 342"/>
          <p:cNvCxnSpPr/>
          <p:nvPr/>
        </p:nvCxnSpPr>
        <p:spPr bwMode="auto">
          <a:xfrm flipH="1">
            <a:off x="6629400" y="3962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4" name="Gerade Verbindung 343"/>
          <p:cNvCxnSpPr/>
          <p:nvPr/>
        </p:nvCxnSpPr>
        <p:spPr bwMode="auto">
          <a:xfrm>
            <a:off x="6629400" y="3962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45" name="Gruppieren 344"/>
          <p:cNvGrpSpPr/>
          <p:nvPr/>
        </p:nvGrpSpPr>
        <p:grpSpPr>
          <a:xfrm>
            <a:off x="7239000" y="4114800"/>
            <a:ext cx="304800" cy="381000"/>
            <a:chOff x="2743200" y="4191000"/>
            <a:chExt cx="457200" cy="609600"/>
          </a:xfrm>
        </p:grpSpPr>
        <p:grpSp>
          <p:nvGrpSpPr>
            <p:cNvPr id="346" name="Gruppieren 345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354" name="Gerade Verbindung 353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55" name="Gerade Verbindung 354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47" name="Gruppieren 346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352" name="Gerade Verbindung 351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53" name="Gerade Verbindung 352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348" name="Gerade Verbindung 347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9" name="Gerade Verbindung 348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0" name="Gerade Verbindung 349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1" name="Gerade Verbindung 350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56" name="Gruppieren 355"/>
          <p:cNvGrpSpPr/>
          <p:nvPr/>
        </p:nvGrpSpPr>
        <p:grpSpPr>
          <a:xfrm>
            <a:off x="7162800" y="4495800"/>
            <a:ext cx="762000" cy="304800"/>
            <a:chOff x="5181600" y="2819400"/>
            <a:chExt cx="762000" cy="304800"/>
          </a:xfrm>
        </p:grpSpPr>
        <p:cxnSp>
          <p:nvCxnSpPr>
            <p:cNvPr id="357" name="Gerade Verbindung 356"/>
            <p:cNvCxnSpPr/>
            <p:nvPr/>
          </p:nvCxnSpPr>
          <p:spPr bwMode="auto">
            <a:xfrm flipV="1">
              <a:off x="5410200" y="2819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" name="Gerade Verbindung 357"/>
            <p:cNvCxnSpPr/>
            <p:nvPr/>
          </p:nvCxnSpPr>
          <p:spPr bwMode="auto">
            <a:xfrm>
              <a:off x="54102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9" name="Gerade Verbindung 358"/>
            <p:cNvCxnSpPr/>
            <p:nvPr/>
          </p:nvCxnSpPr>
          <p:spPr bwMode="auto">
            <a:xfrm>
              <a:off x="5181600" y="31242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60" name="Gerade Verbindung 359"/>
          <p:cNvCxnSpPr/>
          <p:nvPr/>
        </p:nvCxnSpPr>
        <p:spPr bwMode="auto">
          <a:xfrm>
            <a:off x="7086600" y="5334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1" name="Gerade Verbindung 360"/>
          <p:cNvCxnSpPr/>
          <p:nvPr/>
        </p:nvCxnSpPr>
        <p:spPr bwMode="auto">
          <a:xfrm>
            <a:off x="7696200" y="47244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2" name="Gerade Verbindung 361"/>
          <p:cNvCxnSpPr/>
          <p:nvPr/>
        </p:nvCxnSpPr>
        <p:spPr bwMode="auto">
          <a:xfrm>
            <a:off x="7086600" y="47244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0" name="Gerade Verbindung 379"/>
          <p:cNvCxnSpPr/>
          <p:nvPr/>
        </p:nvCxnSpPr>
        <p:spPr bwMode="auto">
          <a:xfrm>
            <a:off x="16764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1" name="Gerade Verbindung 380"/>
          <p:cNvCxnSpPr/>
          <p:nvPr/>
        </p:nvCxnSpPr>
        <p:spPr bwMode="auto">
          <a:xfrm>
            <a:off x="2209800" y="2971800"/>
            <a:ext cx="1905000" cy="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3" name="Gerade Verbindung 382"/>
          <p:cNvCxnSpPr/>
          <p:nvPr/>
        </p:nvCxnSpPr>
        <p:spPr bwMode="auto">
          <a:xfrm flipV="1">
            <a:off x="4114800" y="2895600"/>
            <a:ext cx="1905000" cy="76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4" name="Gerade Verbindung 383"/>
          <p:cNvCxnSpPr/>
          <p:nvPr/>
        </p:nvCxnSpPr>
        <p:spPr bwMode="auto">
          <a:xfrm>
            <a:off x="35814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5" name="Gerade Verbindung 384"/>
          <p:cNvCxnSpPr/>
          <p:nvPr/>
        </p:nvCxnSpPr>
        <p:spPr bwMode="auto">
          <a:xfrm>
            <a:off x="54864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6" name="Gerade Verbindung 385"/>
          <p:cNvCxnSpPr/>
          <p:nvPr/>
        </p:nvCxnSpPr>
        <p:spPr bwMode="auto">
          <a:xfrm>
            <a:off x="7391400" y="2819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7" name="Gerade Verbindung 386"/>
          <p:cNvCxnSpPr/>
          <p:nvPr/>
        </p:nvCxnSpPr>
        <p:spPr bwMode="auto">
          <a:xfrm>
            <a:off x="16002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8" name="Gerade Verbindung 387"/>
          <p:cNvCxnSpPr/>
          <p:nvPr/>
        </p:nvCxnSpPr>
        <p:spPr bwMode="auto">
          <a:xfrm>
            <a:off x="35814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" name="Gerade Verbindung 388"/>
          <p:cNvCxnSpPr/>
          <p:nvPr/>
        </p:nvCxnSpPr>
        <p:spPr bwMode="auto">
          <a:xfrm>
            <a:off x="5486400" y="4724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" name="Gerade Verbindung 389"/>
          <p:cNvCxnSpPr/>
          <p:nvPr/>
        </p:nvCxnSpPr>
        <p:spPr bwMode="auto">
          <a:xfrm>
            <a:off x="73914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2" name="Gerade Verbindung 391"/>
          <p:cNvCxnSpPr/>
          <p:nvPr/>
        </p:nvCxnSpPr>
        <p:spPr bwMode="auto">
          <a:xfrm flipV="1">
            <a:off x="6019800" y="2819400"/>
            <a:ext cx="1905000" cy="76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3" name="Gerade Verbindung 392"/>
          <p:cNvCxnSpPr/>
          <p:nvPr/>
        </p:nvCxnSpPr>
        <p:spPr bwMode="auto">
          <a:xfrm flipV="1">
            <a:off x="2133600" y="4800600"/>
            <a:ext cx="1905000" cy="76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4" name="Gerade Verbindung 393"/>
          <p:cNvCxnSpPr/>
          <p:nvPr/>
        </p:nvCxnSpPr>
        <p:spPr bwMode="auto">
          <a:xfrm flipV="1">
            <a:off x="4114800" y="4724400"/>
            <a:ext cx="1905000" cy="76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5" name="Gerade Verbindung 394"/>
          <p:cNvCxnSpPr/>
          <p:nvPr/>
        </p:nvCxnSpPr>
        <p:spPr bwMode="auto">
          <a:xfrm flipV="1">
            <a:off x="6019800" y="4648200"/>
            <a:ext cx="1905000" cy="76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6" name="Gerade Verbindung 395"/>
          <p:cNvCxnSpPr/>
          <p:nvPr/>
        </p:nvCxnSpPr>
        <p:spPr bwMode="auto">
          <a:xfrm>
            <a:off x="914400" y="22860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7" name="Gerade Verbindung 396"/>
          <p:cNvCxnSpPr/>
          <p:nvPr/>
        </p:nvCxnSpPr>
        <p:spPr bwMode="auto">
          <a:xfrm flipV="1">
            <a:off x="2743200" y="1828800"/>
            <a:ext cx="76200" cy="457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1" name="Rechteck 260"/>
          <p:cNvSpPr/>
          <p:nvPr/>
        </p:nvSpPr>
        <p:spPr bwMode="auto">
          <a:xfrm>
            <a:off x="6705600" y="990600"/>
            <a:ext cx="609600" cy="152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2" name="Gerade Verbindung 261"/>
          <p:cNvCxnSpPr/>
          <p:nvPr/>
        </p:nvCxnSpPr>
        <p:spPr bwMode="auto">
          <a:xfrm>
            <a:off x="7010400" y="838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9" name="Gerade Verbindung 288"/>
          <p:cNvCxnSpPr/>
          <p:nvPr/>
        </p:nvCxnSpPr>
        <p:spPr bwMode="auto">
          <a:xfrm>
            <a:off x="6705600" y="1143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0" name="Gerade Verbindung 289"/>
          <p:cNvCxnSpPr/>
          <p:nvPr/>
        </p:nvCxnSpPr>
        <p:spPr bwMode="auto">
          <a:xfrm>
            <a:off x="7315200" y="914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1" name="Gerade Verbindung 290"/>
          <p:cNvCxnSpPr/>
          <p:nvPr/>
        </p:nvCxnSpPr>
        <p:spPr bwMode="auto">
          <a:xfrm>
            <a:off x="6705600" y="914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2" name="Gerade Verbindung 291"/>
          <p:cNvCxnSpPr/>
          <p:nvPr/>
        </p:nvCxnSpPr>
        <p:spPr bwMode="auto">
          <a:xfrm>
            <a:off x="6781800" y="990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3" name="Gerade Verbindung 292"/>
          <p:cNvCxnSpPr>
            <a:stCxn id="261" idx="2"/>
          </p:cNvCxnSpPr>
          <p:nvPr/>
        </p:nvCxnSpPr>
        <p:spPr bwMode="auto">
          <a:xfrm>
            <a:off x="7010400" y="1143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4" name="Gerade Verbindung mit Pfeil 293"/>
          <p:cNvCxnSpPr/>
          <p:nvPr/>
        </p:nvCxnSpPr>
        <p:spPr bwMode="auto">
          <a:xfrm flipH="1">
            <a:off x="7467600" y="9906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5" name="Textfeld 294"/>
          <p:cNvSpPr txBox="1"/>
          <p:nvPr/>
        </p:nvSpPr>
        <p:spPr>
          <a:xfrm>
            <a:off x="7620000" y="685800"/>
            <a:ext cx="10534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Kondensator</a:t>
            </a:r>
            <a:endParaRPr lang="de-DE" dirty="0"/>
          </a:p>
        </p:txBody>
      </p:sp>
      <p:sp>
        <p:nvSpPr>
          <p:cNvPr id="296" name="Rechteck 295"/>
          <p:cNvSpPr/>
          <p:nvPr/>
        </p:nvSpPr>
        <p:spPr bwMode="auto">
          <a:xfrm>
            <a:off x="7239000" y="1295400"/>
            <a:ext cx="609600" cy="152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7" name="Gerade Verbindung mit Pfeil 296"/>
          <p:cNvCxnSpPr/>
          <p:nvPr/>
        </p:nvCxnSpPr>
        <p:spPr bwMode="auto">
          <a:xfrm flipH="1">
            <a:off x="7924800" y="13716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8" name="Textfeld 297"/>
          <p:cNvSpPr txBox="1"/>
          <p:nvPr/>
        </p:nvSpPr>
        <p:spPr>
          <a:xfrm>
            <a:off x="8153400" y="1066800"/>
            <a:ext cx="6944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Ladung</a:t>
            </a:r>
            <a:endParaRPr lang="de-DE" dirty="0"/>
          </a:p>
        </p:txBody>
      </p:sp>
      <p:cxnSp>
        <p:nvCxnSpPr>
          <p:cNvPr id="299" name="Gerade Verbindung mit Pfeil 298"/>
          <p:cNvCxnSpPr/>
          <p:nvPr/>
        </p:nvCxnSpPr>
        <p:spPr bwMode="auto">
          <a:xfrm>
            <a:off x="6705600" y="1676400"/>
            <a:ext cx="762000" cy="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6" name="Textfeld 325"/>
          <p:cNvSpPr txBox="1"/>
          <p:nvPr/>
        </p:nvSpPr>
        <p:spPr>
          <a:xfrm>
            <a:off x="6526694" y="1371600"/>
            <a:ext cx="5950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Strom</a:t>
            </a:r>
            <a:endParaRPr lang="de-DE" dirty="0"/>
          </a:p>
        </p:txBody>
      </p:sp>
      <p:cxnSp>
        <p:nvCxnSpPr>
          <p:cNvPr id="327" name="Gerade Verbindung mit Pfeil 326"/>
          <p:cNvCxnSpPr/>
          <p:nvPr/>
        </p:nvCxnSpPr>
        <p:spPr bwMode="auto">
          <a:xfrm>
            <a:off x="3581400" y="1981200"/>
            <a:ext cx="0" cy="91440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" name="Gerade Verbindung mit Pfeil 327"/>
          <p:cNvCxnSpPr/>
          <p:nvPr/>
        </p:nvCxnSpPr>
        <p:spPr bwMode="auto">
          <a:xfrm>
            <a:off x="5486400" y="1981200"/>
            <a:ext cx="0" cy="76200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9" name="Gerade Verbindung mit Pfeil 328"/>
          <p:cNvCxnSpPr/>
          <p:nvPr/>
        </p:nvCxnSpPr>
        <p:spPr bwMode="auto">
          <a:xfrm>
            <a:off x="7391400" y="1981200"/>
            <a:ext cx="0" cy="60960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0" name="Gerade Verbindung mit Pfeil 329"/>
          <p:cNvCxnSpPr/>
          <p:nvPr/>
        </p:nvCxnSpPr>
        <p:spPr bwMode="auto">
          <a:xfrm>
            <a:off x="1600200" y="4114800"/>
            <a:ext cx="0" cy="53340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1" name="Gerade Verbindung mit Pfeil 330"/>
          <p:cNvCxnSpPr/>
          <p:nvPr/>
        </p:nvCxnSpPr>
        <p:spPr bwMode="auto">
          <a:xfrm>
            <a:off x="3581400" y="4114800"/>
            <a:ext cx="0" cy="45720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2" name="Gerade Verbindung mit Pfeil 331"/>
          <p:cNvCxnSpPr/>
          <p:nvPr/>
        </p:nvCxnSpPr>
        <p:spPr bwMode="auto">
          <a:xfrm>
            <a:off x="5486400" y="4114800"/>
            <a:ext cx="0" cy="38100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3" name="Gerade Verbindung mit Pfeil 332"/>
          <p:cNvCxnSpPr/>
          <p:nvPr/>
        </p:nvCxnSpPr>
        <p:spPr bwMode="auto">
          <a:xfrm>
            <a:off x="7391400" y="4114800"/>
            <a:ext cx="0" cy="30480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7671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 </a:t>
            </a:r>
            <a:r>
              <a:rPr lang="de-DE" sz="2000" dirty="0"/>
              <a:t>Tiefpass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200" dirty="0" smtClean="0"/>
              <a:t>Tiefpass</a:t>
            </a:r>
          </a:p>
          <a:p>
            <a:pPr eaLnBrk="1" hangingPunct="1"/>
            <a:r>
              <a:rPr lang="de-DE" sz="1200" dirty="0"/>
              <a:t>Die Übertragungsfunktion ist Quotient zwei komplexer </a:t>
            </a:r>
            <a:r>
              <a:rPr lang="de-DE" sz="1200" dirty="0" smtClean="0"/>
              <a:t>Polynome</a:t>
            </a:r>
            <a:endParaRPr lang="de-DE" sz="1200" dirty="0"/>
          </a:p>
          <a:p>
            <a:pPr eaLnBrk="1" hangingPunct="1"/>
            <a:r>
              <a:rPr lang="de-DE" sz="1200" dirty="0"/>
              <a:t>Wenn wir in der Schaltung n unabhängige Kondensatoren haben (ihre Spannungen sind linearunabhängig) haben wir im Nenner Polynom n-</a:t>
            </a:r>
            <a:r>
              <a:rPr lang="de-DE" sz="1200" dirty="0" err="1"/>
              <a:t>ter</a:t>
            </a:r>
            <a:r>
              <a:rPr lang="de-DE" sz="1200" dirty="0"/>
              <a:t> Ordnung</a:t>
            </a:r>
            <a:r>
              <a:rPr lang="de-DE" sz="1200" dirty="0" smtClean="0"/>
              <a:t>.</a:t>
            </a:r>
          </a:p>
          <a:p>
            <a:pPr eaLnBrk="1" hangingPunct="1"/>
            <a:r>
              <a:rPr lang="de-DE" sz="1200" dirty="0"/>
              <a:t>Die dominante Zeitkonstante ist die Summe von </a:t>
            </a:r>
            <a:r>
              <a:rPr lang="de-DE" sz="1200" dirty="0" err="1"/>
              <a:t>CiRi</a:t>
            </a:r>
            <a:r>
              <a:rPr lang="de-DE" sz="1200" dirty="0"/>
              <a:t> Faktoren. </a:t>
            </a:r>
            <a:r>
              <a:rPr lang="de-DE" sz="1200" dirty="0" err="1"/>
              <a:t>Ci</a:t>
            </a:r>
            <a:r>
              <a:rPr lang="de-DE" sz="1200" dirty="0"/>
              <a:t> ist jede Kapazität in der Schaltung, </a:t>
            </a:r>
            <a:r>
              <a:rPr lang="de-DE" sz="1200" dirty="0" err="1"/>
              <a:t>Ri</a:t>
            </a:r>
            <a:r>
              <a:rPr lang="de-DE" sz="1200" dirty="0"/>
              <a:t> ist der Widerstand den die Kapazität </a:t>
            </a:r>
            <a:r>
              <a:rPr lang="de-DE" sz="1200" dirty="0" err="1"/>
              <a:t>Ci</a:t>
            </a:r>
            <a:r>
              <a:rPr lang="de-DE" sz="1200" dirty="0"/>
              <a:t> sieht</a:t>
            </a:r>
            <a:r>
              <a:rPr lang="de-DE" sz="1200" dirty="0" smtClean="0"/>
              <a:t>.</a:t>
            </a:r>
          </a:p>
          <a:p>
            <a:pPr eaLnBrk="1" hangingPunct="1"/>
            <a:r>
              <a:rPr lang="de-DE" sz="1200" dirty="0"/>
              <a:t>Grad des Polynoms in Zähler ist kleiner oder gleich wie der Grad des Polynoms im Nenner</a:t>
            </a:r>
            <a:r>
              <a:rPr lang="de-DE" sz="1200" dirty="0" smtClean="0"/>
              <a:t>.</a:t>
            </a:r>
          </a:p>
          <a:p>
            <a:pPr eaLnBrk="1" hangingPunct="1"/>
            <a:r>
              <a:rPr lang="de-DE" sz="1200" dirty="0"/>
              <a:t>Koeffizienten vom Polynom im Zähler bekommt man aus den Anfangsbedingungen. Wir fragen uns, welche Spannung haben wir kurz nach dem Einschalten (t=0+), welche lange nach dem Einschalten (t=unendlich</a:t>
            </a:r>
            <a:r>
              <a:rPr lang="de-DE" sz="1200" dirty="0" smtClean="0"/>
              <a:t>).</a:t>
            </a:r>
            <a:endParaRPr lang="de-DE" sz="1200" dirty="0"/>
          </a:p>
          <a:p>
            <a:pPr eaLnBrk="1" hangingPunct="1"/>
            <a:endParaRPr lang="de-DE" sz="1200" dirty="0" smtClean="0"/>
          </a:p>
          <a:p>
            <a:pPr eaLnBrk="1" hangingPunct="1"/>
            <a:endParaRPr lang="de-DE" sz="12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51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 </a:t>
            </a:r>
            <a:r>
              <a:rPr lang="de-DE" sz="2000" dirty="0"/>
              <a:t>Tiefpass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200" dirty="0" smtClean="0"/>
              <a:t>Tiefpass</a:t>
            </a:r>
          </a:p>
          <a:p>
            <a:pPr eaLnBrk="1" hangingPunct="1"/>
            <a:r>
              <a:rPr lang="de-DE" sz="1200" dirty="0"/>
              <a:t>Kurz nach dem Einschalten sind die Frequenzen hoch (die Zeit ist kurz) deshalb haben wir s -&gt; unendlich. </a:t>
            </a:r>
          </a:p>
          <a:p>
            <a:pPr eaLnBrk="1" hangingPunct="1"/>
            <a:endParaRPr lang="de-DE" sz="1200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sp>
        <p:nvSpPr>
          <p:cNvPr id="77" name="Rechteck 76"/>
          <p:cNvSpPr/>
          <p:nvPr/>
        </p:nvSpPr>
        <p:spPr bwMode="auto">
          <a:xfrm>
            <a:off x="2209800" y="1905000"/>
            <a:ext cx="304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77"/>
          <p:cNvCxnSpPr/>
          <p:nvPr/>
        </p:nvCxnSpPr>
        <p:spPr bwMode="auto">
          <a:xfrm>
            <a:off x="2895600" y="1981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2667000" y="243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2667000" y="2514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2895600" y="25146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>
            <a:stCxn id="77" idx="3"/>
          </p:cNvCxnSpPr>
          <p:nvPr/>
        </p:nvCxnSpPr>
        <p:spPr bwMode="auto">
          <a:xfrm>
            <a:off x="2514600" y="1981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 flipH="1">
            <a:off x="2743200" y="3048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1828800" y="1981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1066800" y="4267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 flipV="1">
            <a:off x="1828800" y="3733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1828800" y="3733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 flipV="1">
            <a:off x="1066800" y="32766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" name="Gerade Verbindung mit Pfeil 2047"/>
          <p:cNvCxnSpPr/>
          <p:nvPr/>
        </p:nvCxnSpPr>
        <p:spPr bwMode="auto">
          <a:xfrm>
            <a:off x="1066800" y="42672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2" name="Gerade Verbindung 2051"/>
          <p:cNvCxnSpPr/>
          <p:nvPr/>
        </p:nvCxnSpPr>
        <p:spPr bwMode="auto">
          <a:xfrm flipH="1">
            <a:off x="990600" y="3733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Ellipse 96"/>
          <p:cNvSpPr/>
          <p:nvPr/>
        </p:nvSpPr>
        <p:spPr bwMode="auto">
          <a:xfrm>
            <a:off x="1600200" y="2286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8" name="Gerade Verbindung 97"/>
          <p:cNvCxnSpPr>
            <a:endCxn id="97" idx="0"/>
          </p:cNvCxnSpPr>
          <p:nvPr/>
        </p:nvCxnSpPr>
        <p:spPr bwMode="auto">
          <a:xfrm>
            <a:off x="1828800" y="1981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1828800" y="2743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H="1">
            <a:off x="1676400" y="3048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8" name="Textfeld 2057"/>
          <p:cNvSpPr txBox="1"/>
          <p:nvPr/>
        </p:nvSpPr>
        <p:spPr>
          <a:xfrm>
            <a:off x="1447800" y="1981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2877990" y="1981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059" name="Textfeld 2058"/>
          <p:cNvSpPr txBox="1"/>
          <p:nvPr/>
        </p:nvSpPr>
        <p:spPr>
          <a:xfrm>
            <a:off x="762000" y="3200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3077656" y="42672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1066800" y="5638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mit Pfeil 108"/>
          <p:cNvCxnSpPr/>
          <p:nvPr/>
        </p:nvCxnSpPr>
        <p:spPr bwMode="auto">
          <a:xfrm flipV="1">
            <a:off x="1066800" y="46482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mit Pfeil 109"/>
          <p:cNvCxnSpPr/>
          <p:nvPr/>
        </p:nvCxnSpPr>
        <p:spPr bwMode="auto">
          <a:xfrm>
            <a:off x="1066800" y="56388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 flipH="1">
            <a:off x="990600" y="5105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7620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113" name="Textfeld 112"/>
          <p:cNvSpPr txBox="1"/>
          <p:nvPr/>
        </p:nvSpPr>
        <p:spPr>
          <a:xfrm>
            <a:off x="3077656" y="56388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14" name="Textfeld 113"/>
          <p:cNvSpPr txBox="1"/>
          <p:nvPr/>
        </p:nvSpPr>
        <p:spPr>
          <a:xfrm>
            <a:off x="1905000" y="3429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2060" name="Bogen 2059"/>
          <p:cNvSpPr/>
          <p:nvPr/>
        </p:nvSpPr>
        <p:spPr bwMode="auto">
          <a:xfrm flipH="1">
            <a:off x="1752600" y="5105400"/>
            <a:ext cx="2057400" cy="1524000"/>
          </a:xfrm>
          <a:prstGeom prst="arc">
            <a:avLst>
              <a:gd name="adj1" fmla="val 16200000"/>
              <a:gd name="adj2" fmla="val 2072059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6" name="Gerade Verbindung 115"/>
          <p:cNvCxnSpPr/>
          <p:nvPr/>
        </p:nvCxnSpPr>
        <p:spPr bwMode="auto">
          <a:xfrm>
            <a:off x="2743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14478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2667000" y="48006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graphicFrame>
        <p:nvGraphicFramePr>
          <p:cNvPr id="2062" name="Objekt 20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0252596"/>
              </p:ext>
            </p:extLst>
          </p:nvPr>
        </p:nvGraphicFramePr>
        <p:xfrm>
          <a:off x="3810000" y="1219200"/>
          <a:ext cx="190500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8" name="Formel" r:id="rId4" imgW="1396800" imgH="393480" progId="Equation.3">
                  <p:embed/>
                </p:oleObj>
              </mc:Choice>
              <mc:Fallback>
                <p:oleObj name="Formel" r:id="rId4" imgW="13968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219200"/>
                        <a:ext cx="1905000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" name="Textfeld 120"/>
          <p:cNvSpPr txBox="1"/>
          <p:nvPr/>
        </p:nvSpPr>
        <p:spPr>
          <a:xfrm>
            <a:off x="2223368" y="16002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  <p:sp>
        <p:nvSpPr>
          <p:cNvPr id="122" name="Textfeld 121"/>
          <p:cNvSpPr txBox="1"/>
          <p:nvPr/>
        </p:nvSpPr>
        <p:spPr>
          <a:xfrm>
            <a:off x="2895600" y="25146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</a:t>
            </a:r>
            <a:endParaRPr lang="de-DE" dirty="0"/>
          </a:p>
        </p:txBody>
      </p:sp>
      <p:graphicFrame>
        <p:nvGraphicFramePr>
          <p:cNvPr id="123" name="Objekt 1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3386083"/>
              </p:ext>
            </p:extLst>
          </p:nvPr>
        </p:nvGraphicFramePr>
        <p:xfrm>
          <a:off x="3810000" y="1905000"/>
          <a:ext cx="169545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9" name="Formel" r:id="rId6" imgW="1244520" imgH="241200" progId="Equation.3">
                  <p:embed/>
                </p:oleObj>
              </mc:Choice>
              <mc:Fallback>
                <p:oleObj name="Formel" r:id="rId6" imgW="12445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905000"/>
                        <a:ext cx="169545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" name="Objekt 1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296403"/>
              </p:ext>
            </p:extLst>
          </p:nvPr>
        </p:nvGraphicFramePr>
        <p:xfrm>
          <a:off x="3854450" y="3048000"/>
          <a:ext cx="193675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0" name="Formel" r:id="rId8" imgW="1422360" imgH="228600" progId="Equation.3">
                  <p:embed/>
                </p:oleObj>
              </mc:Choice>
              <mc:Fallback>
                <p:oleObj name="Formel" r:id="rId8" imgW="1422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4450" y="3048000"/>
                        <a:ext cx="193675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" name="Objekt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5745519"/>
              </p:ext>
            </p:extLst>
          </p:nvPr>
        </p:nvGraphicFramePr>
        <p:xfrm>
          <a:off x="3852863" y="2514600"/>
          <a:ext cx="2471737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1" name="Formel" r:id="rId10" imgW="1815840" imgH="228600" progId="Equation.3">
                  <p:embed/>
                </p:oleObj>
              </mc:Choice>
              <mc:Fallback>
                <p:oleObj name="Formel" r:id="rId10" imgW="18158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2863" y="2514600"/>
                        <a:ext cx="2471737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" name="Textfeld 125"/>
          <p:cNvSpPr txBox="1"/>
          <p:nvPr/>
        </p:nvSpPr>
        <p:spPr>
          <a:xfrm>
            <a:off x="1066800" y="3429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1066800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graphicFrame>
        <p:nvGraphicFramePr>
          <p:cNvPr id="128" name="Objekt 1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83703"/>
              </p:ext>
            </p:extLst>
          </p:nvPr>
        </p:nvGraphicFramePr>
        <p:xfrm>
          <a:off x="228600" y="5867400"/>
          <a:ext cx="17653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2" name="Formel" r:id="rId12" imgW="1295280" imgH="241200" progId="Equation.3">
                  <p:embed/>
                </p:oleObj>
              </mc:Choice>
              <mc:Fallback>
                <p:oleObj name="Formel" r:id="rId12" imgW="1295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867400"/>
                        <a:ext cx="17653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" name="Objekt 1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4984648"/>
              </p:ext>
            </p:extLst>
          </p:nvPr>
        </p:nvGraphicFramePr>
        <p:xfrm>
          <a:off x="7086600" y="2514600"/>
          <a:ext cx="50165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3" name="Formel" r:id="rId14" imgW="368280" imgH="228600" progId="Equation.3">
                  <p:embed/>
                </p:oleObj>
              </mc:Choice>
              <mc:Fallback>
                <p:oleObj name="Formel" r:id="rId14" imgW="368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2514600"/>
                        <a:ext cx="501650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0" name="Objekt 1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8303447"/>
              </p:ext>
            </p:extLst>
          </p:nvPr>
        </p:nvGraphicFramePr>
        <p:xfrm>
          <a:off x="6858000" y="3048000"/>
          <a:ext cx="16764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4" name="Formel" r:id="rId16" imgW="1231560" imgH="215640" progId="Equation.3">
                  <p:embed/>
                </p:oleObj>
              </mc:Choice>
              <mc:Fallback>
                <p:oleObj name="Formel" r:id="rId16" imgW="12315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3048000"/>
                        <a:ext cx="16764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" name="Objekt 1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176392"/>
              </p:ext>
            </p:extLst>
          </p:nvPr>
        </p:nvGraphicFramePr>
        <p:xfrm>
          <a:off x="6858000" y="3733800"/>
          <a:ext cx="1350963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5" name="Formel" r:id="rId18" imgW="990360" imgH="393480" progId="Equation.3">
                  <p:embed/>
                </p:oleObj>
              </mc:Choice>
              <mc:Fallback>
                <p:oleObj name="Formel" r:id="rId18" imgW="990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3733800"/>
                        <a:ext cx="1350963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2" name="Gerade Verbindung mit Pfeil 131"/>
          <p:cNvCxnSpPr/>
          <p:nvPr/>
        </p:nvCxnSpPr>
        <p:spPr bwMode="auto">
          <a:xfrm>
            <a:off x="5562600" y="50292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mit Pfeil 132"/>
          <p:cNvCxnSpPr/>
          <p:nvPr/>
        </p:nvCxnSpPr>
        <p:spPr bwMode="auto">
          <a:xfrm flipV="1">
            <a:off x="5562600" y="43434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5" name="Gerade Verbindung 2064"/>
          <p:cNvCxnSpPr/>
          <p:nvPr/>
        </p:nvCxnSpPr>
        <p:spPr bwMode="auto">
          <a:xfrm>
            <a:off x="5562600" y="5029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7" name="Gerade Verbindung 2066"/>
          <p:cNvCxnSpPr/>
          <p:nvPr/>
        </p:nvCxnSpPr>
        <p:spPr bwMode="auto">
          <a:xfrm>
            <a:off x="6400800" y="50292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mit Pfeil 139"/>
          <p:cNvCxnSpPr/>
          <p:nvPr/>
        </p:nvCxnSpPr>
        <p:spPr bwMode="auto">
          <a:xfrm>
            <a:off x="5562600" y="60960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mit Pfeil 140"/>
          <p:cNvCxnSpPr/>
          <p:nvPr/>
        </p:nvCxnSpPr>
        <p:spPr bwMode="auto">
          <a:xfrm flipV="1">
            <a:off x="5562600" y="54102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5562600" y="6096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6248400" y="6096000"/>
            <a:ext cx="3048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3" name="Gerade Verbindung 2072"/>
          <p:cNvCxnSpPr/>
          <p:nvPr/>
        </p:nvCxnSpPr>
        <p:spPr bwMode="auto">
          <a:xfrm>
            <a:off x="6400800" y="49530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6553200" y="65532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52" name="Objekt 1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107070"/>
              </p:ext>
            </p:extLst>
          </p:nvPr>
        </p:nvGraphicFramePr>
        <p:xfrm>
          <a:off x="7162800" y="4724400"/>
          <a:ext cx="6064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6" name="Formel" r:id="rId20" imgW="444240" imgH="203040" progId="Equation.3">
                  <p:embed/>
                </p:oleObj>
              </mc:Choice>
              <mc:Fallback>
                <p:oleObj name="Formel" r:id="rId20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4724400"/>
                        <a:ext cx="60642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" name="Objekt 1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8134127"/>
              </p:ext>
            </p:extLst>
          </p:nvPr>
        </p:nvGraphicFramePr>
        <p:xfrm>
          <a:off x="4640263" y="4419600"/>
          <a:ext cx="882650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7" name="Formel" r:id="rId22" imgW="647640" imgH="203040" progId="Equation.3">
                  <p:embed/>
                </p:oleObj>
              </mc:Choice>
              <mc:Fallback>
                <p:oleObj name="Formel" r:id="rId22" imgW="647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0263" y="4419600"/>
                        <a:ext cx="882650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6" name="Textfeld 2075"/>
          <p:cNvSpPr txBox="1"/>
          <p:nvPr/>
        </p:nvSpPr>
        <p:spPr>
          <a:xfrm>
            <a:off x="7010400" y="62484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-90</a:t>
            </a:r>
            <a:endParaRPr lang="de-DE" dirty="0"/>
          </a:p>
        </p:txBody>
      </p:sp>
      <p:graphicFrame>
        <p:nvGraphicFramePr>
          <p:cNvPr id="155" name="Objekt 1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2024671"/>
              </p:ext>
            </p:extLst>
          </p:nvPr>
        </p:nvGraphicFramePr>
        <p:xfrm>
          <a:off x="7086600" y="5791200"/>
          <a:ext cx="6064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8" name="Formel" r:id="rId24" imgW="444240" imgH="203040" progId="Equation.3">
                  <p:embed/>
                </p:oleObj>
              </mc:Choice>
              <mc:Fallback>
                <p:oleObj name="Formel" r:id="rId24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791200"/>
                        <a:ext cx="60642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" name="Objekt 1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872188"/>
              </p:ext>
            </p:extLst>
          </p:nvPr>
        </p:nvGraphicFramePr>
        <p:xfrm>
          <a:off x="4876800" y="5410200"/>
          <a:ext cx="588963" cy="2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9" name="Formel" r:id="rId25" imgW="431640" imgH="177480" progId="Equation.3">
                  <p:embed/>
                </p:oleObj>
              </mc:Choice>
              <mc:Fallback>
                <p:oleObj name="Formel" r:id="rId25" imgW="431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410200"/>
                        <a:ext cx="588963" cy="242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Gerade Verbindung mit Pfeil 2"/>
          <p:cNvCxnSpPr/>
          <p:nvPr/>
        </p:nvCxnSpPr>
        <p:spPr bwMode="auto">
          <a:xfrm flipH="1">
            <a:off x="5791200" y="1676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6553200" y="121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6553108" y="15240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69" name="Gerade Verbindung mit Pfeil 68"/>
          <p:cNvCxnSpPr/>
          <p:nvPr/>
        </p:nvCxnSpPr>
        <p:spPr bwMode="auto">
          <a:xfrm flipH="1">
            <a:off x="5791200" y="13716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" name="Gruppieren 4"/>
          <p:cNvGrpSpPr/>
          <p:nvPr/>
        </p:nvGrpSpPr>
        <p:grpSpPr>
          <a:xfrm>
            <a:off x="7620000" y="1219200"/>
            <a:ext cx="457200" cy="1066800"/>
            <a:chOff x="7620000" y="1219200"/>
            <a:chExt cx="457200" cy="1066800"/>
          </a:xfrm>
        </p:grpSpPr>
        <p:cxnSp>
          <p:nvCxnSpPr>
            <p:cNvPr id="70" name="Gerade Verbindung 69"/>
            <p:cNvCxnSpPr/>
            <p:nvPr/>
          </p:nvCxnSpPr>
          <p:spPr bwMode="auto">
            <a:xfrm>
              <a:off x="7848600" y="1219200"/>
              <a:ext cx="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>
              <a:off x="7620000" y="16764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Gerade Verbindung 71"/>
            <p:cNvCxnSpPr/>
            <p:nvPr/>
          </p:nvCxnSpPr>
          <p:spPr bwMode="auto">
            <a:xfrm>
              <a:off x="7620000" y="1752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 Verbindung 72"/>
            <p:cNvCxnSpPr/>
            <p:nvPr/>
          </p:nvCxnSpPr>
          <p:spPr bwMode="auto">
            <a:xfrm>
              <a:off x="7848600" y="1752600"/>
              <a:ext cx="0" cy="533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5" name="Gruppieren 74"/>
          <p:cNvGrpSpPr/>
          <p:nvPr/>
        </p:nvGrpSpPr>
        <p:grpSpPr>
          <a:xfrm>
            <a:off x="8229600" y="1219200"/>
            <a:ext cx="457200" cy="1066800"/>
            <a:chOff x="7620000" y="1219200"/>
            <a:chExt cx="457200" cy="1066800"/>
          </a:xfrm>
        </p:grpSpPr>
        <p:cxnSp>
          <p:nvCxnSpPr>
            <p:cNvPr id="76" name="Gerade Verbindung 75"/>
            <p:cNvCxnSpPr/>
            <p:nvPr/>
          </p:nvCxnSpPr>
          <p:spPr bwMode="auto">
            <a:xfrm>
              <a:off x="7848600" y="1219200"/>
              <a:ext cx="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81"/>
            <p:cNvCxnSpPr/>
            <p:nvPr/>
          </p:nvCxnSpPr>
          <p:spPr bwMode="auto">
            <a:xfrm>
              <a:off x="7620000" y="16764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Gerade Verbindung 82"/>
            <p:cNvCxnSpPr/>
            <p:nvPr/>
          </p:nvCxnSpPr>
          <p:spPr bwMode="auto">
            <a:xfrm>
              <a:off x="7620000" y="1752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7848600" y="1752600"/>
              <a:ext cx="0" cy="533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" name="Textfeld 6"/>
          <p:cNvSpPr txBox="1"/>
          <p:nvPr/>
        </p:nvSpPr>
        <p:spPr>
          <a:xfrm>
            <a:off x="7543800" y="1371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8077200" y="1371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</a:t>
            </a:r>
            <a:endParaRPr lang="de-DE" dirty="0"/>
          </a:p>
        </p:txBody>
      </p:sp>
      <p:cxnSp>
        <p:nvCxnSpPr>
          <p:cNvPr id="8" name="Gerade Verbindung mit Pfeil 7"/>
          <p:cNvCxnSpPr/>
          <p:nvPr/>
        </p:nvCxnSpPr>
        <p:spPr bwMode="auto">
          <a:xfrm>
            <a:off x="6477000" y="26670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>
            <a:off x="6096000" y="3200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>
            <a:off x="7391400" y="34290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5943600" y="22860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S=0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5811468" y="2819400"/>
            <a:ext cx="1031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S=unendlich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620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Rechteck 371"/>
          <p:cNvSpPr/>
          <p:nvPr/>
        </p:nvSpPr>
        <p:spPr bwMode="auto">
          <a:xfrm>
            <a:off x="1371600" y="2438400"/>
            <a:ext cx="609600" cy="76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3" name="Rechteck 372"/>
          <p:cNvSpPr/>
          <p:nvPr/>
        </p:nvSpPr>
        <p:spPr bwMode="auto">
          <a:xfrm>
            <a:off x="3276600" y="1981200"/>
            <a:ext cx="609600" cy="76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4" name="Rechteck 373"/>
          <p:cNvSpPr/>
          <p:nvPr/>
        </p:nvSpPr>
        <p:spPr bwMode="auto">
          <a:xfrm>
            <a:off x="5181600" y="1981200"/>
            <a:ext cx="609600" cy="152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5" name="Rechteck 374"/>
          <p:cNvSpPr/>
          <p:nvPr/>
        </p:nvSpPr>
        <p:spPr bwMode="auto">
          <a:xfrm>
            <a:off x="7086600" y="1981200"/>
            <a:ext cx="6096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6" name="Rechteck 375"/>
          <p:cNvSpPr/>
          <p:nvPr/>
        </p:nvSpPr>
        <p:spPr bwMode="auto">
          <a:xfrm>
            <a:off x="1295400" y="4114800"/>
            <a:ext cx="6096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7" name="Rechteck 376"/>
          <p:cNvSpPr/>
          <p:nvPr/>
        </p:nvSpPr>
        <p:spPr bwMode="auto">
          <a:xfrm>
            <a:off x="3276600" y="4114800"/>
            <a:ext cx="6096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8" name="Rechteck 377"/>
          <p:cNvSpPr/>
          <p:nvPr/>
        </p:nvSpPr>
        <p:spPr bwMode="auto">
          <a:xfrm>
            <a:off x="5181600" y="4114800"/>
            <a:ext cx="609600" cy="457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9" name="Rechteck 378"/>
          <p:cNvSpPr/>
          <p:nvPr/>
        </p:nvSpPr>
        <p:spPr bwMode="auto">
          <a:xfrm>
            <a:off x="7086600" y="4114800"/>
            <a:ext cx="609600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 </a:t>
            </a:r>
            <a:r>
              <a:rPr lang="de-DE" sz="2000" dirty="0" err="1"/>
              <a:t>Hochpass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err="1" smtClean="0"/>
              <a:t>Hochpass</a:t>
            </a:r>
            <a:endParaRPr lang="de-DE" sz="14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cxnSp>
        <p:nvCxnSpPr>
          <p:cNvPr id="4" name="Gerade Verbindung 3"/>
          <p:cNvCxnSpPr/>
          <p:nvPr/>
        </p:nvCxnSpPr>
        <p:spPr bwMode="auto">
          <a:xfrm>
            <a:off x="1447800" y="243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1676400" y="2514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1371600" y="2514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1676400" y="3200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H="1">
            <a:off x="1524000" y="3352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1676400" y="2667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1676400" y="2286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Ellipse 100"/>
          <p:cNvSpPr/>
          <p:nvPr/>
        </p:nvSpPr>
        <p:spPr bwMode="auto">
          <a:xfrm>
            <a:off x="685800" y="25908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2" name="Gerade Verbindung 101"/>
          <p:cNvCxnSpPr/>
          <p:nvPr/>
        </p:nvCxnSpPr>
        <p:spPr bwMode="auto">
          <a:xfrm>
            <a:off x="914400" y="3048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 flipH="1">
            <a:off x="762000" y="3352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2" name="Gerade Verbindung 2071"/>
          <p:cNvCxnSpPr/>
          <p:nvPr/>
        </p:nvCxnSpPr>
        <p:spPr bwMode="auto">
          <a:xfrm flipH="1">
            <a:off x="914400" y="2286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914400" y="228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 flipV="1">
            <a:off x="3581400" y="3200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 flipH="1">
            <a:off x="3429000" y="3352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3581400" y="1828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0" name="Ellipse 139"/>
          <p:cNvSpPr/>
          <p:nvPr/>
        </p:nvSpPr>
        <p:spPr bwMode="auto">
          <a:xfrm>
            <a:off x="2590800" y="25908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1" name="Gerade Verbindung 140"/>
          <p:cNvCxnSpPr/>
          <p:nvPr/>
        </p:nvCxnSpPr>
        <p:spPr bwMode="auto">
          <a:xfrm>
            <a:off x="2819400" y="3048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 flipH="1">
            <a:off x="2667000" y="3352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 flipH="1">
            <a:off x="2819400" y="1828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2819400" y="1828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7" name="Gruppieren 36"/>
          <p:cNvGrpSpPr/>
          <p:nvPr/>
        </p:nvGrpSpPr>
        <p:grpSpPr>
          <a:xfrm>
            <a:off x="1524000" y="2819400"/>
            <a:ext cx="304800" cy="381000"/>
            <a:chOff x="2743200" y="4191000"/>
            <a:chExt cx="457200" cy="609600"/>
          </a:xfrm>
        </p:grpSpPr>
        <p:grpSp>
          <p:nvGrpSpPr>
            <p:cNvPr id="36" name="Gruppieren 35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147" name="Gerade Verbindung 146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1" name="Gerade Verbindung 150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52" name="Gruppieren 151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153" name="Gerade Verbindung 152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4" name="Gerade Verbindung 153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56" name="Gerade Verbindung 155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7" name="Gerade Verbindung 156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Gerade Verbindung 157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9" name="Gerade Verbindung 158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3" name="Gruppieren 162"/>
          <p:cNvGrpSpPr/>
          <p:nvPr/>
        </p:nvGrpSpPr>
        <p:grpSpPr>
          <a:xfrm>
            <a:off x="3429000" y="2362200"/>
            <a:ext cx="304800" cy="838200"/>
            <a:chOff x="2743200" y="4191000"/>
            <a:chExt cx="457200" cy="609600"/>
          </a:xfrm>
        </p:grpSpPr>
        <p:grpSp>
          <p:nvGrpSpPr>
            <p:cNvPr id="164" name="Gruppieren 163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172" name="Gerade Verbindung 171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3" name="Gerade Verbindung 172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65" name="Gruppieren 164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170" name="Gerade Verbindung 169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1" name="Gerade Verbindung 170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66" name="Gerade Verbindung 165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7" name="Gerade Verbindung 166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8" name="Gerade Verbindung 167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" name="Gerade Verbindung 168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40" name="Gerade Verbindung 39"/>
          <p:cNvCxnSpPr/>
          <p:nvPr/>
        </p:nvCxnSpPr>
        <p:spPr bwMode="auto">
          <a:xfrm>
            <a:off x="1981200" y="2362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1371600" y="2362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" name="Gruppieren 1"/>
          <p:cNvGrpSpPr/>
          <p:nvPr/>
        </p:nvGrpSpPr>
        <p:grpSpPr>
          <a:xfrm>
            <a:off x="3352800" y="1981200"/>
            <a:ext cx="762000" cy="381000"/>
            <a:chOff x="3352800" y="1981200"/>
            <a:chExt cx="762000" cy="381000"/>
          </a:xfrm>
        </p:grpSpPr>
        <p:cxnSp>
          <p:nvCxnSpPr>
            <p:cNvPr id="120" name="Gerade Verbindung 119"/>
            <p:cNvCxnSpPr/>
            <p:nvPr/>
          </p:nvCxnSpPr>
          <p:spPr bwMode="auto">
            <a:xfrm flipV="1">
              <a:off x="3581400" y="2057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2" name="Gerade Verbindung 131"/>
            <p:cNvCxnSpPr/>
            <p:nvPr/>
          </p:nvCxnSpPr>
          <p:spPr bwMode="auto">
            <a:xfrm>
              <a:off x="3581400" y="2209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5" name="Gerade Verbindung 174"/>
            <p:cNvCxnSpPr/>
            <p:nvPr/>
          </p:nvCxnSpPr>
          <p:spPr bwMode="auto">
            <a:xfrm>
              <a:off x="3352800" y="19812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76" name="Gerade Verbindung 175"/>
          <p:cNvCxnSpPr/>
          <p:nvPr/>
        </p:nvCxnSpPr>
        <p:spPr bwMode="auto">
          <a:xfrm>
            <a:off x="3276600" y="2057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>
            <a:off x="3886200" y="1905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>
            <a:off x="3276600" y="1905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 flipV="1">
            <a:off x="5486400" y="3200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 flipH="1">
            <a:off x="5334000" y="3352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5486400" y="1828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" name="Ellipse 183"/>
          <p:cNvSpPr/>
          <p:nvPr/>
        </p:nvSpPr>
        <p:spPr bwMode="auto">
          <a:xfrm>
            <a:off x="4495800" y="25908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5" name="Gerade Verbindung 184"/>
          <p:cNvCxnSpPr/>
          <p:nvPr/>
        </p:nvCxnSpPr>
        <p:spPr bwMode="auto">
          <a:xfrm>
            <a:off x="4724400" y="3048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 flipH="1">
            <a:off x="4572000" y="3352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 flipH="1">
            <a:off x="4724400" y="1828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4724400" y="1828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89" name="Gruppieren 188"/>
          <p:cNvGrpSpPr/>
          <p:nvPr/>
        </p:nvGrpSpPr>
        <p:grpSpPr>
          <a:xfrm>
            <a:off x="5334000" y="2438400"/>
            <a:ext cx="304800" cy="762000"/>
            <a:chOff x="2743200" y="4191000"/>
            <a:chExt cx="457200" cy="609600"/>
          </a:xfrm>
        </p:grpSpPr>
        <p:grpSp>
          <p:nvGrpSpPr>
            <p:cNvPr id="190" name="Gruppieren 189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198" name="Gerade Verbindung 197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9" name="Gerade Verbindung 198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91" name="Gruppieren 190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196" name="Gerade Verbindung 195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7" name="Gerade Verbindung 196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92" name="Gerade Verbindung 191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3" name="Gerade Verbindung 192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4" name="Gerade Verbindung 193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5" name="Gerade Verbindung 194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79" name="Gerade Verbindung 178"/>
          <p:cNvCxnSpPr/>
          <p:nvPr/>
        </p:nvCxnSpPr>
        <p:spPr bwMode="auto">
          <a:xfrm flipV="1">
            <a:off x="5486400" y="2133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>
            <a:off x="5486400" y="2286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199"/>
          <p:cNvCxnSpPr/>
          <p:nvPr/>
        </p:nvCxnSpPr>
        <p:spPr bwMode="auto">
          <a:xfrm>
            <a:off x="5257800" y="198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Gerade Verbindung 200"/>
          <p:cNvCxnSpPr/>
          <p:nvPr/>
        </p:nvCxnSpPr>
        <p:spPr bwMode="auto">
          <a:xfrm>
            <a:off x="5181600" y="2133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Gerade Verbindung 201"/>
          <p:cNvCxnSpPr/>
          <p:nvPr/>
        </p:nvCxnSpPr>
        <p:spPr bwMode="auto">
          <a:xfrm>
            <a:off x="5791200" y="1905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Gerade Verbindung 202"/>
          <p:cNvCxnSpPr/>
          <p:nvPr/>
        </p:nvCxnSpPr>
        <p:spPr bwMode="auto">
          <a:xfrm>
            <a:off x="5181600" y="1905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 flipV="1">
            <a:off x="7391400" y="3200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 flipH="1">
            <a:off x="7239000" y="3352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208"/>
          <p:cNvCxnSpPr/>
          <p:nvPr/>
        </p:nvCxnSpPr>
        <p:spPr bwMode="auto">
          <a:xfrm>
            <a:off x="7391400" y="1828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" name="Ellipse 209"/>
          <p:cNvSpPr/>
          <p:nvPr/>
        </p:nvSpPr>
        <p:spPr bwMode="auto">
          <a:xfrm>
            <a:off x="6400800" y="25908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1" name="Gerade Verbindung 210"/>
          <p:cNvCxnSpPr/>
          <p:nvPr/>
        </p:nvCxnSpPr>
        <p:spPr bwMode="auto">
          <a:xfrm>
            <a:off x="6629400" y="3048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Gerade Verbindung 211"/>
          <p:cNvCxnSpPr/>
          <p:nvPr/>
        </p:nvCxnSpPr>
        <p:spPr bwMode="auto">
          <a:xfrm flipH="1">
            <a:off x="6477000" y="3352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Gerade Verbindung 212"/>
          <p:cNvCxnSpPr/>
          <p:nvPr/>
        </p:nvCxnSpPr>
        <p:spPr bwMode="auto">
          <a:xfrm flipH="1">
            <a:off x="6629400" y="1828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Gerade Verbindung 213"/>
          <p:cNvCxnSpPr/>
          <p:nvPr/>
        </p:nvCxnSpPr>
        <p:spPr bwMode="auto">
          <a:xfrm>
            <a:off x="6629400" y="1828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5" name="Gruppieren 214"/>
          <p:cNvGrpSpPr/>
          <p:nvPr/>
        </p:nvGrpSpPr>
        <p:grpSpPr>
          <a:xfrm>
            <a:off x="7239000" y="2514600"/>
            <a:ext cx="304800" cy="685800"/>
            <a:chOff x="2743200" y="4191000"/>
            <a:chExt cx="457200" cy="609600"/>
          </a:xfrm>
        </p:grpSpPr>
        <p:grpSp>
          <p:nvGrpSpPr>
            <p:cNvPr id="216" name="Gruppieren 215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224" name="Gerade Verbindung 223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5" name="Gerade Verbindung 224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17" name="Gruppieren 216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222" name="Gerade Verbindung 221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3" name="Gerade Verbindung 222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218" name="Gerade Verbindung 217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9" name="Gerade Verbindung 218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" name="Gerade Verbindung 219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1" name="Gerade Verbindung 220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30" name="Gerade Verbindung 229"/>
          <p:cNvCxnSpPr/>
          <p:nvPr/>
        </p:nvCxnSpPr>
        <p:spPr bwMode="auto">
          <a:xfrm>
            <a:off x="7086600" y="2209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" name="Gerade Verbindung 230"/>
          <p:cNvCxnSpPr/>
          <p:nvPr/>
        </p:nvCxnSpPr>
        <p:spPr bwMode="auto">
          <a:xfrm>
            <a:off x="76962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2" name="Gerade Verbindung 231"/>
          <p:cNvCxnSpPr/>
          <p:nvPr/>
        </p:nvCxnSpPr>
        <p:spPr bwMode="auto">
          <a:xfrm>
            <a:off x="70866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Gerade Verbindung 234"/>
          <p:cNvCxnSpPr/>
          <p:nvPr/>
        </p:nvCxnSpPr>
        <p:spPr bwMode="auto">
          <a:xfrm flipV="1">
            <a:off x="1600200" y="5334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" name="Gerade Verbindung 235"/>
          <p:cNvCxnSpPr/>
          <p:nvPr/>
        </p:nvCxnSpPr>
        <p:spPr bwMode="auto">
          <a:xfrm flipH="1">
            <a:off x="14478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7" name="Gerade Verbindung 236"/>
          <p:cNvCxnSpPr/>
          <p:nvPr/>
        </p:nvCxnSpPr>
        <p:spPr bwMode="auto">
          <a:xfrm>
            <a:off x="1600200" y="3962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8" name="Ellipse 237"/>
          <p:cNvSpPr/>
          <p:nvPr/>
        </p:nvSpPr>
        <p:spPr bwMode="auto">
          <a:xfrm>
            <a:off x="609600" y="47244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9" name="Gerade Verbindung 238"/>
          <p:cNvCxnSpPr/>
          <p:nvPr/>
        </p:nvCxnSpPr>
        <p:spPr bwMode="auto">
          <a:xfrm>
            <a:off x="8382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0" name="Gerade Verbindung 239"/>
          <p:cNvCxnSpPr/>
          <p:nvPr/>
        </p:nvCxnSpPr>
        <p:spPr bwMode="auto">
          <a:xfrm flipH="1">
            <a:off x="6858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Gerade Verbindung 240"/>
          <p:cNvCxnSpPr/>
          <p:nvPr/>
        </p:nvCxnSpPr>
        <p:spPr bwMode="auto">
          <a:xfrm flipH="1">
            <a:off x="838200" y="3962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Gerade Verbindung 241"/>
          <p:cNvCxnSpPr/>
          <p:nvPr/>
        </p:nvCxnSpPr>
        <p:spPr bwMode="auto">
          <a:xfrm>
            <a:off x="838200" y="3962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43" name="Gruppieren 242"/>
          <p:cNvGrpSpPr/>
          <p:nvPr/>
        </p:nvGrpSpPr>
        <p:grpSpPr>
          <a:xfrm>
            <a:off x="1447800" y="4724400"/>
            <a:ext cx="304800" cy="609600"/>
            <a:chOff x="2743200" y="4191000"/>
            <a:chExt cx="457200" cy="609600"/>
          </a:xfrm>
        </p:grpSpPr>
        <p:grpSp>
          <p:nvGrpSpPr>
            <p:cNvPr id="244" name="Gruppieren 243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252" name="Gerade Verbindung 251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3" name="Gerade Verbindung 252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45" name="Gruppieren 244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250" name="Gerade Verbindung 249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1" name="Gerade Verbindung 250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246" name="Gerade Verbindung 245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7" name="Gerade Verbindung 246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8" name="Gerade Verbindung 247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9" name="Gerade Verbindung 248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58" name="Gerade Verbindung 257"/>
          <p:cNvCxnSpPr/>
          <p:nvPr/>
        </p:nvCxnSpPr>
        <p:spPr bwMode="auto">
          <a:xfrm>
            <a:off x="1295400" y="4419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" name="Gerade Verbindung 258"/>
          <p:cNvCxnSpPr/>
          <p:nvPr/>
        </p:nvCxnSpPr>
        <p:spPr bwMode="auto">
          <a:xfrm>
            <a:off x="1905000" y="4038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0" name="Gerade Verbindung 259"/>
          <p:cNvCxnSpPr/>
          <p:nvPr/>
        </p:nvCxnSpPr>
        <p:spPr bwMode="auto">
          <a:xfrm>
            <a:off x="1295400" y="4038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3" name="Gerade Verbindung 262"/>
          <p:cNvCxnSpPr/>
          <p:nvPr/>
        </p:nvCxnSpPr>
        <p:spPr bwMode="auto">
          <a:xfrm flipV="1">
            <a:off x="3581400" y="5334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4" name="Gerade Verbindung 263"/>
          <p:cNvCxnSpPr/>
          <p:nvPr/>
        </p:nvCxnSpPr>
        <p:spPr bwMode="auto">
          <a:xfrm flipH="1">
            <a:off x="34290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5" name="Gerade Verbindung 264"/>
          <p:cNvCxnSpPr/>
          <p:nvPr/>
        </p:nvCxnSpPr>
        <p:spPr bwMode="auto">
          <a:xfrm>
            <a:off x="3581400" y="3962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" name="Ellipse 265"/>
          <p:cNvSpPr/>
          <p:nvPr/>
        </p:nvSpPr>
        <p:spPr bwMode="auto">
          <a:xfrm>
            <a:off x="2590800" y="47244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7" name="Gerade Verbindung 266"/>
          <p:cNvCxnSpPr/>
          <p:nvPr/>
        </p:nvCxnSpPr>
        <p:spPr bwMode="auto">
          <a:xfrm>
            <a:off x="28194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8" name="Gerade Verbindung 267"/>
          <p:cNvCxnSpPr/>
          <p:nvPr/>
        </p:nvCxnSpPr>
        <p:spPr bwMode="auto">
          <a:xfrm flipH="1">
            <a:off x="26670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9" name="Gerade Verbindung 268"/>
          <p:cNvCxnSpPr/>
          <p:nvPr/>
        </p:nvCxnSpPr>
        <p:spPr bwMode="auto">
          <a:xfrm flipH="1">
            <a:off x="2819400" y="3962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0" name="Gerade Verbindung 269"/>
          <p:cNvCxnSpPr/>
          <p:nvPr/>
        </p:nvCxnSpPr>
        <p:spPr bwMode="auto">
          <a:xfrm>
            <a:off x="2819400" y="3962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71" name="Gruppieren 270"/>
          <p:cNvGrpSpPr/>
          <p:nvPr/>
        </p:nvGrpSpPr>
        <p:grpSpPr>
          <a:xfrm>
            <a:off x="3429000" y="4800600"/>
            <a:ext cx="304800" cy="533400"/>
            <a:chOff x="2743200" y="4191000"/>
            <a:chExt cx="457200" cy="609600"/>
          </a:xfrm>
        </p:grpSpPr>
        <p:grpSp>
          <p:nvGrpSpPr>
            <p:cNvPr id="272" name="Gruppieren 271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280" name="Gerade Verbindung 279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81" name="Gerade Verbindung 280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73" name="Gruppieren 272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278" name="Gerade Verbindung 277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9" name="Gerade Verbindung 278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274" name="Gerade Verbindung 273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5" name="Gerade Verbindung 274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6" name="Gerade Verbindung 275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7" name="Gerade Verbindung 276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86" name="Gerade Verbindung 285"/>
          <p:cNvCxnSpPr/>
          <p:nvPr/>
        </p:nvCxnSpPr>
        <p:spPr bwMode="auto">
          <a:xfrm>
            <a:off x="32766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" name="Gerade Verbindung 286"/>
          <p:cNvCxnSpPr/>
          <p:nvPr/>
        </p:nvCxnSpPr>
        <p:spPr bwMode="auto">
          <a:xfrm>
            <a:off x="38862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8" name="Gerade Verbindung 287"/>
          <p:cNvCxnSpPr/>
          <p:nvPr/>
        </p:nvCxnSpPr>
        <p:spPr bwMode="auto">
          <a:xfrm>
            <a:off x="32766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0" name="Gerade Verbindung 299"/>
          <p:cNvCxnSpPr/>
          <p:nvPr/>
        </p:nvCxnSpPr>
        <p:spPr bwMode="auto">
          <a:xfrm flipV="1">
            <a:off x="5486400" y="5334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1" name="Gerade Verbindung 300"/>
          <p:cNvCxnSpPr/>
          <p:nvPr/>
        </p:nvCxnSpPr>
        <p:spPr bwMode="auto">
          <a:xfrm flipH="1">
            <a:off x="53340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2" name="Gerade Verbindung 301"/>
          <p:cNvCxnSpPr/>
          <p:nvPr/>
        </p:nvCxnSpPr>
        <p:spPr bwMode="auto">
          <a:xfrm>
            <a:off x="5486400" y="3962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3" name="Ellipse 302"/>
          <p:cNvSpPr/>
          <p:nvPr/>
        </p:nvSpPr>
        <p:spPr bwMode="auto">
          <a:xfrm>
            <a:off x="4495800" y="47244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4" name="Gerade Verbindung 303"/>
          <p:cNvCxnSpPr/>
          <p:nvPr/>
        </p:nvCxn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5" name="Gerade Verbindung 304"/>
          <p:cNvCxnSpPr/>
          <p:nvPr/>
        </p:nvCxnSpPr>
        <p:spPr bwMode="auto">
          <a:xfrm flipH="1">
            <a:off x="45720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6" name="Gerade Verbindung 305"/>
          <p:cNvCxnSpPr/>
          <p:nvPr/>
        </p:nvCxnSpPr>
        <p:spPr bwMode="auto">
          <a:xfrm flipH="1">
            <a:off x="4724400" y="3962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" name="Gerade Verbindung 306"/>
          <p:cNvCxnSpPr/>
          <p:nvPr/>
        </p:nvCxnSpPr>
        <p:spPr bwMode="auto">
          <a:xfrm>
            <a:off x="4724400" y="3962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08" name="Gruppieren 307"/>
          <p:cNvGrpSpPr/>
          <p:nvPr/>
        </p:nvGrpSpPr>
        <p:grpSpPr>
          <a:xfrm>
            <a:off x="5334000" y="4876800"/>
            <a:ext cx="304800" cy="457200"/>
            <a:chOff x="2743200" y="4191000"/>
            <a:chExt cx="457200" cy="609600"/>
          </a:xfrm>
        </p:grpSpPr>
        <p:grpSp>
          <p:nvGrpSpPr>
            <p:cNvPr id="309" name="Gruppieren 308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317" name="Gerade Verbindung 316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8" name="Gerade Verbindung 317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10" name="Gruppieren 309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315" name="Gerade Verbindung 314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6" name="Gerade Verbindung 315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311" name="Gerade Verbindung 310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2" name="Gerade Verbindung 311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3" name="Gerade Verbindung 312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4" name="Gerade Verbindung 313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23" name="Gerade Verbindung 322"/>
          <p:cNvCxnSpPr/>
          <p:nvPr/>
        </p:nvCxnSpPr>
        <p:spPr bwMode="auto">
          <a:xfrm>
            <a:off x="5181600" y="4572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4" name="Gerade Verbindung 323"/>
          <p:cNvCxnSpPr/>
          <p:nvPr/>
        </p:nvCxnSpPr>
        <p:spPr bwMode="auto">
          <a:xfrm>
            <a:off x="5791200" y="40386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5" name="Gerade Verbindung 324"/>
          <p:cNvCxnSpPr/>
          <p:nvPr/>
        </p:nvCxnSpPr>
        <p:spPr bwMode="auto">
          <a:xfrm>
            <a:off x="5181600" y="40386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7" name="Gerade Verbindung 336"/>
          <p:cNvCxnSpPr/>
          <p:nvPr/>
        </p:nvCxnSpPr>
        <p:spPr bwMode="auto">
          <a:xfrm flipV="1">
            <a:off x="7391400" y="5334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" name="Gerade Verbindung 337"/>
          <p:cNvCxnSpPr/>
          <p:nvPr/>
        </p:nvCxnSpPr>
        <p:spPr bwMode="auto">
          <a:xfrm flipH="1">
            <a:off x="72390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9" name="Gerade Verbindung 338"/>
          <p:cNvCxnSpPr/>
          <p:nvPr/>
        </p:nvCxnSpPr>
        <p:spPr bwMode="auto">
          <a:xfrm>
            <a:off x="7391400" y="3962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0" name="Ellipse 339"/>
          <p:cNvSpPr/>
          <p:nvPr/>
        </p:nvSpPr>
        <p:spPr bwMode="auto">
          <a:xfrm>
            <a:off x="6400800" y="47244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41" name="Gerade Verbindung 340"/>
          <p:cNvCxnSpPr/>
          <p:nvPr/>
        </p:nvCxnSpPr>
        <p:spPr bwMode="auto">
          <a:xfrm>
            <a:off x="66294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2" name="Gerade Verbindung 341"/>
          <p:cNvCxnSpPr/>
          <p:nvPr/>
        </p:nvCxnSpPr>
        <p:spPr bwMode="auto">
          <a:xfrm flipH="1">
            <a:off x="64770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3" name="Gerade Verbindung 342"/>
          <p:cNvCxnSpPr/>
          <p:nvPr/>
        </p:nvCxnSpPr>
        <p:spPr bwMode="auto">
          <a:xfrm flipH="1">
            <a:off x="6629400" y="3962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4" name="Gerade Verbindung 343"/>
          <p:cNvCxnSpPr/>
          <p:nvPr/>
        </p:nvCxnSpPr>
        <p:spPr bwMode="auto">
          <a:xfrm>
            <a:off x="6629400" y="3962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45" name="Gruppieren 344"/>
          <p:cNvGrpSpPr/>
          <p:nvPr/>
        </p:nvGrpSpPr>
        <p:grpSpPr>
          <a:xfrm>
            <a:off x="7239000" y="4953000"/>
            <a:ext cx="304800" cy="381000"/>
            <a:chOff x="2743200" y="4191000"/>
            <a:chExt cx="457200" cy="609600"/>
          </a:xfrm>
        </p:grpSpPr>
        <p:grpSp>
          <p:nvGrpSpPr>
            <p:cNvPr id="346" name="Gruppieren 345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354" name="Gerade Verbindung 353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55" name="Gerade Verbindung 354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47" name="Gruppieren 346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352" name="Gerade Verbindung 351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53" name="Gerade Verbindung 352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348" name="Gerade Verbindung 347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9" name="Gerade Verbindung 348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0" name="Gerade Verbindung 349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1" name="Gerade Verbindung 350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60" name="Gerade Verbindung 359"/>
          <p:cNvCxnSpPr/>
          <p:nvPr/>
        </p:nvCxnSpPr>
        <p:spPr bwMode="auto">
          <a:xfrm>
            <a:off x="7086600" y="4648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1" name="Gerade Verbindung 360"/>
          <p:cNvCxnSpPr/>
          <p:nvPr/>
        </p:nvCxnSpPr>
        <p:spPr bwMode="auto">
          <a:xfrm>
            <a:off x="7696200" y="4038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2" name="Gerade Verbindung 361"/>
          <p:cNvCxnSpPr/>
          <p:nvPr/>
        </p:nvCxnSpPr>
        <p:spPr bwMode="auto">
          <a:xfrm>
            <a:off x="7086600" y="4038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" name="Gruppieren 2"/>
          <p:cNvGrpSpPr/>
          <p:nvPr/>
        </p:nvGrpSpPr>
        <p:grpSpPr>
          <a:xfrm>
            <a:off x="7391400" y="2209800"/>
            <a:ext cx="533400" cy="304800"/>
            <a:chOff x="7391400" y="2057400"/>
            <a:chExt cx="533400" cy="304800"/>
          </a:xfrm>
        </p:grpSpPr>
        <p:cxnSp>
          <p:nvCxnSpPr>
            <p:cNvPr id="234" name="Gerade Verbindung 233"/>
            <p:cNvCxnSpPr/>
            <p:nvPr/>
          </p:nvCxnSpPr>
          <p:spPr bwMode="auto">
            <a:xfrm flipV="1">
              <a:off x="7391400" y="2057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1" name="Gerade Verbindung 260"/>
            <p:cNvCxnSpPr/>
            <p:nvPr/>
          </p:nvCxnSpPr>
          <p:spPr bwMode="auto">
            <a:xfrm>
              <a:off x="7391400" y="2209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62" name="Gerade Verbindung 261"/>
          <p:cNvCxnSpPr/>
          <p:nvPr/>
        </p:nvCxnSpPr>
        <p:spPr bwMode="auto">
          <a:xfrm>
            <a:off x="7162800" y="198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89" name="Gruppieren 288"/>
          <p:cNvGrpSpPr/>
          <p:nvPr/>
        </p:nvGrpSpPr>
        <p:grpSpPr>
          <a:xfrm>
            <a:off x="1600200" y="4419600"/>
            <a:ext cx="533400" cy="304800"/>
            <a:chOff x="7391400" y="2057400"/>
            <a:chExt cx="533400" cy="304800"/>
          </a:xfrm>
        </p:grpSpPr>
        <p:cxnSp>
          <p:nvCxnSpPr>
            <p:cNvPr id="290" name="Gerade Verbindung 289"/>
            <p:cNvCxnSpPr/>
            <p:nvPr/>
          </p:nvCxnSpPr>
          <p:spPr bwMode="auto">
            <a:xfrm flipV="1">
              <a:off x="7391400" y="2057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1" name="Gerade Verbindung 290"/>
            <p:cNvCxnSpPr/>
            <p:nvPr/>
          </p:nvCxnSpPr>
          <p:spPr bwMode="auto">
            <a:xfrm>
              <a:off x="7391400" y="2209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92" name="Gruppieren 291"/>
          <p:cNvGrpSpPr/>
          <p:nvPr/>
        </p:nvGrpSpPr>
        <p:grpSpPr>
          <a:xfrm>
            <a:off x="3581400" y="4495800"/>
            <a:ext cx="533400" cy="304800"/>
            <a:chOff x="7391400" y="2057400"/>
            <a:chExt cx="533400" cy="304800"/>
          </a:xfrm>
        </p:grpSpPr>
        <p:cxnSp>
          <p:nvCxnSpPr>
            <p:cNvPr id="293" name="Gerade Verbindung 292"/>
            <p:cNvCxnSpPr/>
            <p:nvPr/>
          </p:nvCxnSpPr>
          <p:spPr bwMode="auto">
            <a:xfrm flipV="1">
              <a:off x="7391400" y="2057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4" name="Gerade Verbindung 293"/>
            <p:cNvCxnSpPr/>
            <p:nvPr/>
          </p:nvCxnSpPr>
          <p:spPr bwMode="auto">
            <a:xfrm>
              <a:off x="7391400" y="2209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95" name="Gruppieren 294"/>
          <p:cNvGrpSpPr/>
          <p:nvPr/>
        </p:nvGrpSpPr>
        <p:grpSpPr>
          <a:xfrm>
            <a:off x="5486400" y="4572000"/>
            <a:ext cx="533400" cy="304800"/>
            <a:chOff x="7391400" y="2057400"/>
            <a:chExt cx="533400" cy="304800"/>
          </a:xfrm>
        </p:grpSpPr>
        <p:cxnSp>
          <p:nvCxnSpPr>
            <p:cNvPr id="296" name="Gerade Verbindung 295"/>
            <p:cNvCxnSpPr/>
            <p:nvPr/>
          </p:nvCxnSpPr>
          <p:spPr bwMode="auto">
            <a:xfrm flipV="1">
              <a:off x="7391400" y="2057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7" name="Gerade Verbindung 296"/>
            <p:cNvCxnSpPr/>
            <p:nvPr/>
          </p:nvCxnSpPr>
          <p:spPr bwMode="auto">
            <a:xfrm>
              <a:off x="7391400" y="2209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98" name="Gruppieren 297"/>
          <p:cNvGrpSpPr/>
          <p:nvPr/>
        </p:nvGrpSpPr>
        <p:grpSpPr>
          <a:xfrm>
            <a:off x="7391400" y="4648200"/>
            <a:ext cx="533400" cy="304800"/>
            <a:chOff x="7391400" y="2057400"/>
            <a:chExt cx="533400" cy="304800"/>
          </a:xfrm>
        </p:grpSpPr>
        <p:cxnSp>
          <p:nvCxnSpPr>
            <p:cNvPr id="299" name="Gerade Verbindung 298"/>
            <p:cNvCxnSpPr/>
            <p:nvPr/>
          </p:nvCxnSpPr>
          <p:spPr bwMode="auto">
            <a:xfrm flipV="1">
              <a:off x="7391400" y="2057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6" name="Gerade Verbindung 325"/>
            <p:cNvCxnSpPr/>
            <p:nvPr/>
          </p:nvCxnSpPr>
          <p:spPr bwMode="auto">
            <a:xfrm>
              <a:off x="7391400" y="2209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27" name="Gerade Verbindung 326"/>
          <p:cNvCxnSpPr/>
          <p:nvPr/>
        </p:nvCxnSpPr>
        <p:spPr bwMode="auto">
          <a:xfrm>
            <a:off x="13716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" name="Gerade Verbindung 327"/>
          <p:cNvCxnSpPr/>
          <p:nvPr/>
        </p:nvCxnSpPr>
        <p:spPr bwMode="auto">
          <a:xfrm>
            <a:off x="33528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9" name="Gerade Verbindung 328"/>
          <p:cNvCxnSpPr/>
          <p:nvPr/>
        </p:nvCxnSpPr>
        <p:spPr bwMode="auto">
          <a:xfrm>
            <a:off x="52578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0" name="Gerade Verbindung 329"/>
          <p:cNvCxnSpPr/>
          <p:nvPr/>
        </p:nvCxnSpPr>
        <p:spPr bwMode="auto">
          <a:xfrm>
            <a:off x="71628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2209800" y="26670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4" name="Gerade Verbindung 333"/>
          <p:cNvCxnSpPr/>
          <p:nvPr/>
        </p:nvCxnSpPr>
        <p:spPr bwMode="auto">
          <a:xfrm flipV="1">
            <a:off x="4038600" y="2209800"/>
            <a:ext cx="76200" cy="457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5" name="Gerade Verbindung 334"/>
          <p:cNvCxnSpPr/>
          <p:nvPr/>
        </p:nvCxnSpPr>
        <p:spPr bwMode="auto">
          <a:xfrm>
            <a:off x="4114800" y="2209800"/>
            <a:ext cx="1905000" cy="76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6" name="Gerade Verbindung 335"/>
          <p:cNvCxnSpPr/>
          <p:nvPr/>
        </p:nvCxnSpPr>
        <p:spPr bwMode="auto">
          <a:xfrm>
            <a:off x="6019800" y="2286000"/>
            <a:ext cx="1905000" cy="76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3" name="Gerade Verbindung 362"/>
          <p:cNvCxnSpPr/>
          <p:nvPr/>
        </p:nvCxnSpPr>
        <p:spPr bwMode="auto">
          <a:xfrm>
            <a:off x="2133600" y="4572000"/>
            <a:ext cx="1905000" cy="76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4" name="Gerade Verbindung 363"/>
          <p:cNvCxnSpPr/>
          <p:nvPr/>
        </p:nvCxnSpPr>
        <p:spPr bwMode="auto">
          <a:xfrm>
            <a:off x="4038600" y="4648200"/>
            <a:ext cx="1905000" cy="76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5" name="Gerade Verbindung 364"/>
          <p:cNvCxnSpPr/>
          <p:nvPr/>
        </p:nvCxnSpPr>
        <p:spPr bwMode="auto">
          <a:xfrm>
            <a:off x="6019800" y="4724400"/>
            <a:ext cx="1905000" cy="76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6" name="Gerade Verbindung 365"/>
          <p:cNvCxnSpPr/>
          <p:nvPr/>
        </p:nvCxnSpPr>
        <p:spPr bwMode="auto">
          <a:xfrm>
            <a:off x="3581400" y="2209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7" name="Gerade Verbindung 366"/>
          <p:cNvCxnSpPr/>
          <p:nvPr/>
        </p:nvCxnSpPr>
        <p:spPr bwMode="auto">
          <a:xfrm>
            <a:off x="5486400" y="2286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" name="Gerade Verbindung 367"/>
          <p:cNvCxnSpPr/>
          <p:nvPr/>
        </p:nvCxnSpPr>
        <p:spPr bwMode="auto">
          <a:xfrm>
            <a:off x="6400800" y="3581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" name="Gerade Verbindung 368"/>
          <p:cNvCxnSpPr/>
          <p:nvPr/>
        </p:nvCxnSpPr>
        <p:spPr bwMode="auto">
          <a:xfrm>
            <a:off x="7391400" y="2362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1" name="Gerade Verbindung 370"/>
          <p:cNvCxnSpPr/>
          <p:nvPr/>
        </p:nvCxnSpPr>
        <p:spPr bwMode="auto">
          <a:xfrm>
            <a:off x="1600200" y="4572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0" name="Gerade Verbindung 379"/>
          <p:cNvCxnSpPr/>
          <p:nvPr/>
        </p:nvCxnSpPr>
        <p:spPr bwMode="auto">
          <a:xfrm>
            <a:off x="35814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1" name="Gerade Verbindung 380"/>
          <p:cNvCxnSpPr/>
          <p:nvPr/>
        </p:nvCxnSpPr>
        <p:spPr bwMode="auto">
          <a:xfrm>
            <a:off x="5486400" y="4724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2" name="Gerade Verbindung 381"/>
          <p:cNvCxnSpPr/>
          <p:nvPr/>
        </p:nvCxnSpPr>
        <p:spPr bwMode="auto">
          <a:xfrm>
            <a:off x="73914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3" name="Gerade Verbindung 382"/>
          <p:cNvCxnSpPr/>
          <p:nvPr/>
        </p:nvCxnSpPr>
        <p:spPr bwMode="auto">
          <a:xfrm>
            <a:off x="914400" y="22860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4" name="Gerade Verbindung 383"/>
          <p:cNvCxnSpPr/>
          <p:nvPr/>
        </p:nvCxnSpPr>
        <p:spPr bwMode="auto">
          <a:xfrm flipV="1">
            <a:off x="2743200" y="1828800"/>
            <a:ext cx="76200" cy="457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4" name="Gerade Verbindung mit Pfeil 253"/>
          <p:cNvCxnSpPr/>
          <p:nvPr/>
        </p:nvCxnSpPr>
        <p:spPr bwMode="auto">
          <a:xfrm>
            <a:off x="3581400" y="2362200"/>
            <a:ext cx="0" cy="83820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5" name="Gerade Verbindung mit Pfeil 254"/>
          <p:cNvCxnSpPr/>
          <p:nvPr/>
        </p:nvCxnSpPr>
        <p:spPr bwMode="auto">
          <a:xfrm>
            <a:off x="5486400" y="2438400"/>
            <a:ext cx="0" cy="76200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" name="Gerade Verbindung mit Pfeil 255"/>
          <p:cNvCxnSpPr/>
          <p:nvPr/>
        </p:nvCxnSpPr>
        <p:spPr bwMode="auto">
          <a:xfrm>
            <a:off x="7391400" y="2514600"/>
            <a:ext cx="0" cy="68580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7" name="Gerade Verbindung mit Pfeil 256"/>
          <p:cNvCxnSpPr/>
          <p:nvPr/>
        </p:nvCxnSpPr>
        <p:spPr bwMode="auto">
          <a:xfrm>
            <a:off x="1600200" y="4724400"/>
            <a:ext cx="0" cy="60960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2" name="Gerade Verbindung mit Pfeil 281"/>
          <p:cNvCxnSpPr/>
          <p:nvPr/>
        </p:nvCxnSpPr>
        <p:spPr bwMode="auto">
          <a:xfrm>
            <a:off x="3581400" y="4800600"/>
            <a:ext cx="0" cy="53340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3" name="Gerade Verbindung mit Pfeil 282"/>
          <p:cNvCxnSpPr/>
          <p:nvPr/>
        </p:nvCxnSpPr>
        <p:spPr bwMode="auto">
          <a:xfrm>
            <a:off x="5486400" y="4876800"/>
            <a:ext cx="0" cy="45720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2440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 </a:t>
            </a:r>
            <a:r>
              <a:rPr lang="de-DE" sz="2000" dirty="0" err="1"/>
              <a:t>Hochpass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err="1" smtClean="0"/>
              <a:t>Hochpass</a:t>
            </a:r>
            <a:endParaRPr lang="de-DE" sz="14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cxnSp>
        <p:nvCxnSpPr>
          <p:cNvPr id="78" name="Gerade Verbindung 77"/>
          <p:cNvCxnSpPr>
            <a:endCxn id="55" idx="3"/>
          </p:cNvCxnSpPr>
          <p:nvPr/>
        </p:nvCxnSpPr>
        <p:spPr bwMode="auto">
          <a:xfrm>
            <a:off x="2895600" y="1981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>
            <a:stCxn id="55" idx="1"/>
          </p:cNvCxnSpPr>
          <p:nvPr/>
        </p:nvCxnSpPr>
        <p:spPr bwMode="auto">
          <a:xfrm>
            <a:off x="2895600" y="2667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 flipH="1">
            <a:off x="2743200" y="3048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1828800" y="198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1066800" y="4267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 flipV="1">
            <a:off x="1828800" y="3733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1828800" y="3733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 flipV="1">
            <a:off x="1066800" y="32766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" name="Gerade Verbindung mit Pfeil 2047"/>
          <p:cNvCxnSpPr/>
          <p:nvPr/>
        </p:nvCxnSpPr>
        <p:spPr bwMode="auto">
          <a:xfrm>
            <a:off x="1066800" y="42672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2" name="Gerade Verbindung 2051"/>
          <p:cNvCxnSpPr/>
          <p:nvPr/>
        </p:nvCxnSpPr>
        <p:spPr bwMode="auto">
          <a:xfrm flipH="1">
            <a:off x="990600" y="3733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Ellipse 96"/>
          <p:cNvSpPr/>
          <p:nvPr/>
        </p:nvSpPr>
        <p:spPr bwMode="auto">
          <a:xfrm>
            <a:off x="1600200" y="2286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8" name="Gerade Verbindung 97"/>
          <p:cNvCxnSpPr>
            <a:endCxn id="97" idx="0"/>
          </p:cNvCxnSpPr>
          <p:nvPr/>
        </p:nvCxnSpPr>
        <p:spPr bwMode="auto">
          <a:xfrm>
            <a:off x="1828800" y="1981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1828800" y="2743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H="1">
            <a:off x="1676400" y="3048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8" name="Textfeld 2057"/>
          <p:cNvSpPr txBox="1"/>
          <p:nvPr/>
        </p:nvSpPr>
        <p:spPr>
          <a:xfrm>
            <a:off x="1447800" y="1981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2877990" y="1981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059" name="Textfeld 2058"/>
          <p:cNvSpPr txBox="1"/>
          <p:nvPr/>
        </p:nvSpPr>
        <p:spPr>
          <a:xfrm>
            <a:off x="762000" y="3200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3077656" y="42672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1066800" y="5638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mit Pfeil 108"/>
          <p:cNvCxnSpPr/>
          <p:nvPr/>
        </p:nvCxnSpPr>
        <p:spPr bwMode="auto">
          <a:xfrm flipV="1">
            <a:off x="1066800" y="46482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mit Pfeil 109"/>
          <p:cNvCxnSpPr/>
          <p:nvPr/>
        </p:nvCxnSpPr>
        <p:spPr bwMode="auto">
          <a:xfrm>
            <a:off x="1066800" y="56388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 flipH="1">
            <a:off x="990600" y="5105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7620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113" name="Textfeld 112"/>
          <p:cNvSpPr txBox="1"/>
          <p:nvPr/>
        </p:nvSpPr>
        <p:spPr>
          <a:xfrm>
            <a:off x="3077656" y="56388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14" name="Textfeld 113"/>
          <p:cNvSpPr txBox="1"/>
          <p:nvPr/>
        </p:nvSpPr>
        <p:spPr>
          <a:xfrm>
            <a:off x="1905000" y="3429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2060" name="Bogen 2059"/>
          <p:cNvSpPr/>
          <p:nvPr/>
        </p:nvSpPr>
        <p:spPr bwMode="auto">
          <a:xfrm flipH="1" flipV="1">
            <a:off x="1752600" y="4038600"/>
            <a:ext cx="2133600" cy="1600200"/>
          </a:xfrm>
          <a:prstGeom prst="arc">
            <a:avLst>
              <a:gd name="adj1" fmla="val 16200000"/>
              <a:gd name="adj2" fmla="val 2051398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1447800" y="5105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1981200" y="5029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graphicFrame>
        <p:nvGraphicFramePr>
          <p:cNvPr id="2062" name="Objekt 20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859469"/>
              </p:ext>
            </p:extLst>
          </p:nvPr>
        </p:nvGraphicFramePr>
        <p:xfrm>
          <a:off x="5027613" y="1595438"/>
          <a:ext cx="1905000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2" name="Formel" r:id="rId4" imgW="1396800" imgH="393480" progId="Equation.3">
                  <p:embed/>
                </p:oleObj>
              </mc:Choice>
              <mc:Fallback>
                <p:oleObj name="Formel" r:id="rId4" imgW="13968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7613" y="1595438"/>
                        <a:ext cx="1905000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" name="Textfeld 120"/>
          <p:cNvSpPr txBox="1"/>
          <p:nvPr/>
        </p:nvSpPr>
        <p:spPr>
          <a:xfrm>
            <a:off x="2895600" y="26670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  <p:sp>
        <p:nvSpPr>
          <p:cNvPr id="122" name="Textfeld 121"/>
          <p:cNvSpPr txBox="1"/>
          <p:nvPr/>
        </p:nvSpPr>
        <p:spPr>
          <a:xfrm>
            <a:off x="2057400" y="16764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</a:t>
            </a:r>
            <a:endParaRPr lang="de-DE" dirty="0"/>
          </a:p>
        </p:txBody>
      </p:sp>
      <p:graphicFrame>
        <p:nvGraphicFramePr>
          <p:cNvPr id="123" name="Objekt 1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850046"/>
              </p:ext>
            </p:extLst>
          </p:nvPr>
        </p:nvGraphicFramePr>
        <p:xfrm>
          <a:off x="5010150" y="2362200"/>
          <a:ext cx="169545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3" name="Formel" r:id="rId6" imgW="1244520" imgH="241200" progId="Equation.3">
                  <p:embed/>
                </p:oleObj>
              </mc:Choice>
              <mc:Fallback>
                <p:oleObj name="Formel" r:id="rId6" imgW="12445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0150" y="2362200"/>
                        <a:ext cx="169545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" name="Objekt 1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1109369"/>
              </p:ext>
            </p:extLst>
          </p:nvPr>
        </p:nvGraphicFramePr>
        <p:xfrm>
          <a:off x="3657600" y="3497262"/>
          <a:ext cx="380365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4" name="Formel" r:id="rId8" imgW="2793960" imgH="228600" progId="Equation.3">
                  <p:embed/>
                </p:oleObj>
              </mc:Choice>
              <mc:Fallback>
                <p:oleObj name="Formel" r:id="rId8" imgW="27939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497262"/>
                        <a:ext cx="380365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" name="Objekt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453665"/>
              </p:ext>
            </p:extLst>
          </p:nvPr>
        </p:nvGraphicFramePr>
        <p:xfrm>
          <a:off x="5053013" y="2963862"/>
          <a:ext cx="1693862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5" name="Formel" r:id="rId10" imgW="1244520" imgH="228600" progId="Equation.3">
                  <p:embed/>
                </p:oleObj>
              </mc:Choice>
              <mc:Fallback>
                <p:oleObj name="Formel" r:id="rId10" imgW="12445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3013" y="2963862"/>
                        <a:ext cx="1693862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" name="Textfeld 125"/>
          <p:cNvSpPr txBox="1"/>
          <p:nvPr/>
        </p:nvSpPr>
        <p:spPr>
          <a:xfrm>
            <a:off x="1066800" y="3429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1066800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graphicFrame>
        <p:nvGraphicFramePr>
          <p:cNvPr id="128" name="Objekt 1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841695"/>
              </p:ext>
            </p:extLst>
          </p:nvPr>
        </p:nvGraphicFramePr>
        <p:xfrm>
          <a:off x="228600" y="6019800"/>
          <a:ext cx="1316037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6" name="Formel" r:id="rId12" imgW="965160" imgH="241200" progId="Equation.3">
                  <p:embed/>
                </p:oleObj>
              </mc:Choice>
              <mc:Fallback>
                <p:oleObj name="Formel" r:id="rId12" imgW="965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6019800"/>
                        <a:ext cx="1316037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8" name="Gruppieren 47"/>
          <p:cNvGrpSpPr/>
          <p:nvPr/>
        </p:nvGrpSpPr>
        <p:grpSpPr>
          <a:xfrm rot="16200000">
            <a:off x="2171700" y="1943100"/>
            <a:ext cx="457200" cy="76200"/>
            <a:chOff x="2667000" y="2438400"/>
            <a:chExt cx="457200" cy="76200"/>
          </a:xfrm>
        </p:grpSpPr>
        <p:cxnSp>
          <p:nvCxnSpPr>
            <p:cNvPr id="49" name="Gerade Verbindung 48"/>
            <p:cNvCxnSpPr/>
            <p:nvPr/>
          </p:nvCxnSpPr>
          <p:spPr bwMode="auto">
            <a:xfrm>
              <a:off x="2667000" y="24384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 Verbindung 49"/>
            <p:cNvCxnSpPr/>
            <p:nvPr/>
          </p:nvCxnSpPr>
          <p:spPr bwMode="auto">
            <a:xfrm>
              <a:off x="2667000" y="2514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1" name="Gerade Verbindung 50"/>
          <p:cNvCxnSpPr/>
          <p:nvPr/>
        </p:nvCxnSpPr>
        <p:spPr bwMode="auto">
          <a:xfrm>
            <a:off x="2438400" y="198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Rechteck 54"/>
          <p:cNvSpPr/>
          <p:nvPr/>
        </p:nvSpPr>
        <p:spPr bwMode="auto">
          <a:xfrm rot="16200000">
            <a:off x="2743200" y="2438400"/>
            <a:ext cx="304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0" name="Gerade Verbindung 59"/>
          <p:cNvCxnSpPr/>
          <p:nvPr/>
        </p:nvCxnSpPr>
        <p:spPr bwMode="auto">
          <a:xfrm flipV="1">
            <a:off x="1828800" y="51054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1" name="Objek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2518563"/>
              </p:ext>
            </p:extLst>
          </p:nvPr>
        </p:nvGraphicFramePr>
        <p:xfrm>
          <a:off x="7540625" y="2932113"/>
          <a:ext cx="538163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7" name="Formel" r:id="rId14" imgW="393480" imgH="228600" progId="Equation.3">
                  <p:embed/>
                </p:oleObj>
              </mc:Choice>
              <mc:Fallback>
                <p:oleObj name="Formel" r:id="rId14" imgW="393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0625" y="2932113"/>
                        <a:ext cx="538163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k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3652989"/>
              </p:ext>
            </p:extLst>
          </p:nvPr>
        </p:nvGraphicFramePr>
        <p:xfrm>
          <a:off x="8077200" y="3505200"/>
          <a:ext cx="7112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8" name="Formel" r:id="rId16" imgW="520560" imgH="215640" progId="Equation.3">
                  <p:embed/>
                </p:oleObj>
              </mc:Choice>
              <mc:Fallback>
                <p:oleObj name="Formel" r:id="rId16" imgW="5205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3505200"/>
                        <a:ext cx="7112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1912043"/>
              </p:ext>
            </p:extLst>
          </p:nvPr>
        </p:nvGraphicFramePr>
        <p:xfrm>
          <a:off x="7620000" y="4191000"/>
          <a:ext cx="1350963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9" name="Formel" r:id="rId18" imgW="990360" imgH="393480" progId="Equation.3">
                  <p:embed/>
                </p:oleObj>
              </mc:Choice>
              <mc:Fallback>
                <p:oleObj name="Formel" r:id="rId18" imgW="990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4191000"/>
                        <a:ext cx="1350963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4" name="Gerade Verbindung mit Pfeil 63"/>
          <p:cNvCxnSpPr/>
          <p:nvPr/>
        </p:nvCxnSpPr>
        <p:spPr bwMode="auto">
          <a:xfrm>
            <a:off x="5562600" y="50292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mit Pfeil 64"/>
          <p:cNvCxnSpPr/>
          <p:nvPr/>
        </p:nvCxnSpPr>
        <p:spPr bwMode="auto">
          <a:xfrm flipV="1">
            <a:off x="5562600" y="43434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5562600" y="5029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H="1">
            <a:off x="5334000" y="50292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mit Pfeil 67"/>
          <p:cNvCxnSpPr/>
          <p:nvPr/>
        </p:nvCxnSpPr>
        <p:spPr bwMode="auto">
          <a:xfrm>
            <a:off x="5562600" y="60960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mit Pfeil 68"/>
          <p:cNvCxnSpPr/>
          <p:nvPr/>
        </p:nvCxnSpPr>
        <p:spPr bwMode="auto">
          <a:xfrm flipV="1">
            <a:off x="5562600" y="54102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5562600" y="6096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6248400" y="6096000"/>
            <a:ext cx="3048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6400800" y="49530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5105400" y="65532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74" name="Objek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101069"/>
              </p:ext>
            </p:extLst>
          </p:nvPr>
        </p:nvGraphicFramePr>
        <p:xfrm>
          <a:off x="7162800" y="4724400"/>
          <a:ext cx="6064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0" name="Formel" r:id="rId20" imgW="444240" imgH="203040" progId="Equation.3">
                  <p:embed/>
                </p:oleObj>
              </mc:Choice>
              <mc:Fallback>
                <p:oleObj name="Formel" r:id="rId20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4724400"/>
                        <a:ext cx="60642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k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0390090"/>
              </p:ext>
            </p:extLst>
          </p:nvPr>
        </p:nvGraphicFramePr>
        <p:xfrm>
          <a:off x="4640263" y="4419600"/>
          <a:ext cx="882650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1" name="Formel" r:id="rId22" imgW="647640" imgH="203040" progId="Equation.3">
                  <p:embed/>
                </p:oleObj>
              </mc:Choice>
              <mc:Fallback>
                <p:oleObj name="Formel" r:id="rId22" imgW="647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0263" y="4419600"/>
                        <a:ext cx="882650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" name="Textfeld 75"/>
          <p:cNvSpPr txBox="1"/>
          <p:nvPr/>
        </p:nvSpPr>
        <p:spPr>
          <a:xfrm>
            <a:off x="5715000" y="62484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-90</a:t>
            </a:r>
            <a:endParaRPr lang="de-DE" dirty="0"/>
          </a:p>
        </p:txBody>
      </p:sp>
      <p:graphicFrame>
        <p:nvGraphicFramePr>
          <p:cNvPr id="82" name="Objek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2909472"/>
              </p:ext>
            </p:extLst>
          </p:nvPr>
        </p:nvGraphicFramePr>
        <p:xfrm>
          <a:off x="7086600" y="5791200"/>
          <a:ext cx="6064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2" name="Formel" r:id="rId24" imgW="444240" imgH="203040" progId="Equation.3">
                  <p:embed/>
                </p:oleObj>
              </mc:Choice>
              <mc:Fallback>
                <p:oleObj name="Formel" r:id="rId24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791200"/>
                        <a:ext cx="60642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k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452398"/>
              </p:ext>
            </p:extLst>
          </p:nvPr>
        </p:nvGraphicFramePr>
        <p:xfrm>
          <a:off x="4876800" y="5410200"/>
          <a:ext cx="588963" cy="2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3" name="Formel" r:id="rId25" imgW="431640" imgH="177480" progId="Equation.3">
                  <p:embed/>
                </p:oleObj>
              </mc:Choice>
              <mc:Fallback>
                <p:oleObj name="Formel" r:id="rId25" imgW="431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410200"/>
                        <a:ext cx="588963" cy="242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Gerade Verbindung mit Pfeil 2"/>
          <p:cNvCxnSpPr/>
          <p:nvPr/>
        </p:nvCxnSpPr>
        <p:spPr bwMode="auto">
          <a:xfrm>
            <a:off x="6934200" y="31242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7543800" y="3657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8305800" y="3886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feld 76"/>
          <p:cNvSpPr txBox="1"/>
          <p:nvPr/>
        </p:nvSpPr>
        <p:spPr>
          <a:xfrm>
            <a:off x="5867400" y="27432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S=0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5638800" y="3276600"/>
            <a:ext cx="1031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S=unendlich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992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 </a:t>
            </a:r>
            <a:r>
              <a:rPr lang="de-DE" sz="2000" dirty="0"/>
              <a:t>Schneller Spannungsteiler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200" dirty="0" smtClean="0"/>
              <a:t>Schneller Spannungsteiler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cxnSp>
        <p:nvCxnSpPr>
          <p:cNvPr id="78" name="Gerade Verbindung 77"/>
          <p:cNvCxnSpPr>
            <a:endCxn id="55" idx="3"/>
          </p:cNvCxnSpPr>
          <p:nvPr/>
        </p:nvCxnSpPr>
        <p:spPr bwMode="auto">
          <a:xfrm>
            <a:off x="2895600" y="1981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>
            <a:stCxn id="55" idx="1"/>
          </p:cNvCxnSpPr>
          <p:nvPr/>
        </p:nvCxnSpPr>
        <p:spPr bwMode="auto">
          <a:xfrm>
            <a:off x="2895600" y="2667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 flipH="1">
            <a:off x="2743200" y="3048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1066800" y="4267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 flipV="1">
            <a:off x="1828800" y="3733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1828800" y="3733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 flipV="1">
            <a:off x="1066800" y="32766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" name="Gerade Verbindung mit Pfeil 2047"/>
          <p:cNvCxnSpPr/>
          <p:nvPr/>
        </p:nvCxnSpPr>
        <p:spPr bwMode="auto">
          <a:xfrm>
            <a:off x="1066800" y="42672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2" name="Gerade Verbindung 2051"/>
          <p:cNvCxnSpPr/>
          <p:nvPr/>
        </p:nvCxnSpPr>
        <p:spPr bwMode="auto">
          <a:xfrm flipH="1">
            <a:off x="990600" y="3733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Ellipse 96"/>
          <p:cNvSpPr/>
          <p:nvPr/>
        </p:nvSpPr>
        <p:spPr bwMode="auto">
          <a:xfrm>
            <a:off x="1600200" y="2286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8" name="Gerade Verbindung 97"/>
          <p:cNvCxnSpPr>
            <a:endCxn id="97" idx="0"/>
          </p:cNvCxnSpPr>
          <p:nvPr/>
        </p:nvCxnSpPr>
        <p:spPr bwMode="auto">
          <a:xfrm>
            <a:off x="1828800" y="1981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1828800" y="2743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H="1">
            <a:off x="1676400" y="3048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8" name="Textfeld 2057"/>
          <p:cNvSpPr txBox="1"/>
          <p:nvPr/>
        </p:nvSpPr>
        <p:spPr>
          <a:xfrm>
            <a:off x="1447800" y="1981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2971800" y="1676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059" name="Textfeld 2058"/>
          <p:cNvSpPr txBox="1"/>
          <p:nvPr/>
        </p:nvSpPr>
        <p:spPr>
          <a:xfrm>
            <a:off x="762000" y="3200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3077656" y="42672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1066800" y="5638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mit Pfeil 108"/>
          <p:cNvCxnSpPr/>
          <p:nvPr/>
        </p:nvCxnSpPr>
        <p:spPr bwMode="auto">
          <a:xfrm flipV="1">
            <a:off x="1066800" y="46482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mit Pfeil 109"/>
          <p:cNvCxnSpPr/>
          <p:nvPr/>
        </p:nvCxnSpPr>
        <p:spPr bwMode="auto">
          <a:xfrm>
            <a:off x="1066800" y="56388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 flipH="1">
            <a:off x="990600" y="5105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7620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113" name="Textfeld 112"/>
          <p:cNvSpPr txBox="1"/>
          <p:nvPr/>
        </p:nvSpPr>
        <p:spPr>
          <a:xfrm>
            <a:off x="3077656" y="56388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14" name="Textfeld 113"/>
          <p:cNvSpPr txBox="1"/>
          <p:nvPr/>
        </p:nvSpPr>
        <p:spPr>
          <a:xfrm>
            <a:off x="1905000" y="3429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1447800" y="54102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1981200" y="5029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graphicFrame>
        <p:nvGraphicFramePr>
          <p:cNvPr id="2062" name="Objekt 20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0660124"/>
              </p:ext>
            </p:extLst>
          </p:nvPr>
        </p:nvGraphicFramePr>
        <p:xfrm>
          <a:off x="4191000" y="838200"/>
          <a:ext cx="31845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8" name="Formel" r:id="rId4" imgW="2336760" imgH="431640" progId="Equation.3">
                  <p:embed/>
                </p:oleObj>
              </mc:Choice>
              <mc:Fallback>
                <p:oleObj name="Formel" r:id="rId4" imgW="23367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838200"/>
                        <a:ext cx="318452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" name="Textfeld 120"/>
          <p:cNvSpPr txBox="1"/>
          <p:nvPr/>
        </p:nvSpPr>
        <p:spPr>
          <a:xfrm>
            <a:off x="2853121" y="2667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R2</a:t>
            </a:r>
            <a:endParaRPr lang="de-DE" dirty="0"/>
          </a:p>
        </p:txBody>
      </p:sp>
      <p:sp>
        <p:nvSpPr>
          <p:cNvPr id="122" name="Textfeld 121"/>
          <p:cNvSpPr txBox="1"/>
          <p:nvPr/>
        </p:nvSpPr>
        <p:spPr>
          <a:xfrm>
            <a:off x="2014921" y="1676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C1</a:t>
            </a:r>
            <a:endParaRPr lang="de-DE" dirty="0"/>
          </a:p>
        </p:txBody>
      </p:sp>
      <p:graphicFrame>
        <p:nvGraphicFramePr>
          <p:cNvPr id="123" name="Objekt 1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3855064"/>
              </p:ext>
            </p:extLst>
          </p:nvPr>
        </p:nvGraphicFramePr>
        <p:xfrm>
          <a:off x="4191000" y="1630362"/>
          <a:ext cx="231775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9" name="Formel" r:id="rId6" imgW="1701720" imgH="241200" progId="Equation.3">
                  <p:embed/>
                </p:oleObj>
              </mc:Choice>
              <mc:Fallback>
                <p:oleObj name="Formel" r:id="rId6" imgW="1701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630362"/>
                        <a:ext cx="231775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" name="Objekt 1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547100"/>
              </p:ext>
            </p:extLst>
          </p:nvPr>
        </p:nvGraphicFramePr>
        <p:xfrm>
          <a:off x="3657600" y="2895600"/>
          <a:ext cx="35274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0" name="Formel" r:id="rId8" imgW="2590560" imgH="431640" progId="Equation.3">
                  <p:embed/>
                </p:oleObj>
              </mc:Choice>
              <mc:Fallback>
                <p:oleObj name="Formel" r:id="rId8" imgW="2590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895600"/>
                        <a:ext cx="352742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" name="Objekt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8386090"/>
              </p:ext>
            </p:extLst>
          </p:nvPr>
        </p:nvGraphicFramePr>
        <p:xfrm>
          <a:off x="4191000" y="2025650"/>
          <a:ext cx="30765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1" name="Formel" r:id="rId10" imgW="2260440" imgH="431640" progId="Equation.3">
                  <p:embed/>
                </p:oleObj>
              </mc:Choice>
              <mc:Fallback>
                <p:oleObj name="Formel" r:id="rId10" imgW="2260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025650"/>
                        <a:ext cx="307657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" name="Textfeld 125"/>
          <p:cNvSpPr txBox="1"/>
          <p:nvPr/>
        </p:nvSpPr>
        <p:spPr>
          <a:xfrm>
            <a:off x="1066800" y="3429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1066800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graphicFrame>
        <p:nvGraphicFramePr>
          <p:cNvPr id="128" name="Objekt 1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5313956"/>
              </p:ext>
            </p:extLst>
          </p:nvPr>
        </p:nvGraphicFramePr>
        <p:xfrm>
          <a:off x="228600" y="5867400"/>
          <a:ext cx="3776662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2" name="Formel" r:id="rId12" imgW="2768400" imgH="431640" progId="Equation.3">
                  <p:embed/>
                </p:oleObj>
              </mc:Choice>
              <mc:Fallback>
                <p:oleObj name="Formel" r:id="rId12" imgW="2768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867400"/>
                        <a:ext cx="3776662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uppieren 8"/>
          <p:cNvGrpSpPr/>
          <p:nvPr/>
        </p:nvGrpSpPr>
        <p:grpSpPr>
          <a:xfrm>
            <a:off x="1828800" y="1752600"/>
            <a:ext cx="1066800" cy="457200"/>
            <a:chOff x="1828800" y="1752600"/>
            <a:chExt cx="1066800" cy="457200"/>
          </a:xfrm>
        </p:grpSpPr>
        <p:cxnSp>
          <p:nvCxnSpPr>
            <p:cNvPr id="93" name="Gerade Verbindung 92"/>
            <p:cNvCxnSpPr/>
            <p:nvPr/>
          </p:nvCxnSpPr>
          <p:spPr bwMode="auto">
            <a:xfrm>
              <a:off x="1828800" y="1981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48" name="Gruppieren 47"/>
            <p:cNvGrpSpPr/>
            <p:nvPr/>
          </p:nvGrpSpPr>
          <p:grpSpPr>
            <a:xfrm rot="16200000">
              <a:off x="2171700" y="1943100"/>
              <a:ext cx="457200" cy="76200"/>
              <a:chOff x="2667000" y="2438400"/>
              <a:chExt cx="457200" cy="76200"/>
            </a:xfrm>
          </p:grpSpPr>
          <p:cxnSp>
            <p:nvCxnSpPr>
              <p:cNvPr id="49" name="Gerade Verbindung 48"/>
              <p:cNvCxnSpPr/>
              <p:nvPr/>
            </p:nvCxnSpPr>
            <p:spPr bwMode="auto">
              <a:xfrm>
                <a:off x="2667000" y="24384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0" name="Gerade Verbindung 49"/>
              <p:cNvCxnSpPr/>
              <p:nvPr/>
            </p:nvCxnSpPr>
            <p:spPr bwMode="auto">
              <a:xfrm>
                <a:off x="2667000" y="25146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51" name="Gerade Verbindung 50"/>
            <p:cNvCxnSpPr/>
            <p:nvPr/>
          </p:nvCxnSpPr>
          <p:spPr bwMode="auto">
            <a:xfrm>
              <a:off x="2438400" y="19812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5" name="Rechteck 54"/>
          <p:cNvSpPr/>
          <p:nvPr/>
        </p:nvSpPr>
        <p:spPr bwMode="auto">
          <a:xfrm rot="16200000">
            <a:off x="2705100" y="2400300"/>
            <a:ext cx="3810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0" name="Gerade Verbindung 59"/>
          <p:cNvCxnSpPr/>
          <p:nvPr/>
        </p:nvCxnSpPr>
        <p:spPr bwMode="auto">
          <a:xfrm flipV="1">
            <a:off x="18288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Rechteck 51"/>
          <p:cNvSpPr/>
          <p:nvPr/>
        </p:nvSpPr>
        <p:spPr bwMode="auto">
          <a:xfrm rot="10800000">
            <a:off x="2209800" y="1371600"/>
            <a:ext cx="3810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3" name="Gerade Verbindung 52"/>
          <p:cNvCxnSpPr>
            <a:stCxn id="52" idx="1"/>
          </p:cNvCxnSpPr>
          <p:nvPr/>
        </p:nvCxnSpPr>
        <p:spPr bwMode="auto">
          <a:xfrm>
            <a:off x="2590800" y="144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895600" y="1447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1828800" y="1447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1828800" y="1447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 rot="16200000" flipV="1">
            <a:off x="2895600" y="2286000"/>
            <a:ext cx="1066800" cy="457200"/>
            <a:chOff x="1828800" y="1752600"/>
            <a:chExt cx="1066800" cy="457200"/>
          </a:xfrm>
        </p:grpSpPr>
        <p:cxnSp>
          <p:nvCxnSpPr>
            <p:cNvPr id="62" name="Gerade Verbindung 61"/>
            <p:cNvCxnSpPr/>
            <p:nvPr/>
          </p:nvCxnSpPr>
          <p:spPr bwMode="auto">
            <a:xfrm>
              <a:off x="1828800" y="1981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63" name="Gruppieren 62"/>
            <p:cNvGrpSpPr/>
            <p:nvPr/>
          </p:nvGrpSpPr>
          <p:grpSpPr>
            <a:xfrm rot="16200000">
              <a:off x="2171700" y="1943100"/>
              <a:ext cx="457200" cy="76200"/>
              <a:chOff x="2667000" y="2438400"/>
              <a:chExt cx="457200" cy="76200"/>
            </a:xfrm>
          </p:grpSpPr>
          <p:cxnSp>
            <p:nvCxnSpPr>
              <p:cNvPr id="65" name="Gerade Verbindung 64"/>
              <p:cNvCxnSpPr/>
              <p:nvPr/>
            </p:nvCxnSpPr>
            <p:spPr bwMode="auto">
              <a:xfrm>
                <a:off x="2667000" y="24384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6" name="Gerade Verbindung 65"/>
              <p:cNvCxnSpPr/>
              <p:nvPr/>
            </p:nvCxnSpPr>
            <p:spPr bwMode="auto">
              <a:xfrm>
                <a:off x="2667000" y="25146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64" name="Gerade Verbindung 63"/>
            <p:cNvCxnSpPr/>
            <p:nvPr/>
          </p:nvCxnSpPr>
          <p:spPr bwMode="auto">
            <a:xfrm>
              <a:off x="2438400" y="19812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7" name="Gerade Verbindung 66"/>
          <p:cNvCxnSpPr/>
          <p:nvPr/>
        </p:nvCxnSpPr>
        <p:spPr bwMode="auto">
          <a:xfrm flipH="1">
            <a:off x="3276600" y="3048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rot="10800000">
            <a:off x="2895600" y="198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Textfeld 68"/>
          <p:cNvSpPr txBox="1"/>
          <p:nvPr/>
        </p:nvSpPr>
        <p:spPr>
          <a:xfrm>
            <a:off x="3429000" y="25146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C2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1828800" y="1143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R1</a:t>
            </a:r>
            <a:endParaRPr lang="de-DE" dirty="0"/>
          </a:p>
        </p:txBody>
      </p:sp>
      <p:sp>
        <p:nvSpPr>
          <p:cNvPr id="72" name="Bogen 71"/>
          <p:cNvSpPr/>
          <p:nvPr/>
        </p:nvSpPr>
        <p:spPr bwMode="auto">
          <a:xfrm flipH="1" flipV="1">
            <a:off x="1600200" y="4572000"/>
            <a:ext cx="2133600" cy="838200"/>
          </a:xfrm>
          <a:prstGeom prst="arc">
            <a:avLst>
              <a:gd name="adj1" fmla="val 16200000"/>
              <a:gd name="adj2" fmla="val 2051398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2743200" y="5410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1447800" y="52578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82" name="Objek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956051"/>
              </p:ext>
            </p:extLst>
          </p:nvPr>
        </p:nvGraphicFramePr>
        <p:xfrm>
          <a:off x="7848600" y="1981200"/>
          <a:ext cx="1071562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3" name="Formel" r:id="rId14" imgW="787320" imgH="431640" progId="Equation.3">
                  <p:embed/>
                </p:oleObj>
              </mc:Choice>
              <mc:Fallback>
                <p:oleObj name="Formel" r:id="rId14" imgW="787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1981200"/>
                        <a:ext cx="1071562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k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2045129"/>
              </p:ext>
            </p:extLst>
          </p:nvPr>
        </p:nvGraphicFramePr>
        <p:xfrm>
          <a:off x="7708900" y="2895600"/>
          <a:ext cx="14351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4" name="Formel" r:id="rId16" imgW="1054080" imgH="431640" progId="Equation.3">
                  <p:embed/>
                </p:oleObj>
              </mc:Choice>
              <mc:Fallback>
                <p:oleObj name="Formel" r:id="rId16" imgW="1054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8900" y="2895600"/>
                        <a:ext cx="143510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691057"/>
              </p:ext>
            </p:extLst>
          </p:nvPr>
        </p:nvGraphicFramePr>
        <p:xfrm>
          <a:off x="3886200" y="3581400"/>
          <a:ext cx="3170238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5" name="Formel" r:id="rId18" imgW="2323800" imgH="431640" progId="Equation.3">
                  <p:embed/>
                </p:oleObj>
              </mc:Choice>
              <mc:Fallback>
                <p:oleObj name="Formel" r:id="rId18" imgW="2323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581400"/>
                        <a:ext cx="3170238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4" name="Gerade Verbindung mit Pfeil 83"/>
          <p:cNvCxnSpPr/>
          <p:nvPr/>
        </p:nvCxnSpPr>
        <p:spPr bwMode="auto">
          <a:xfrm>
            <a:off x="5562600" y="50292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 flipV="1">
            <a:off x="5562600" y="43434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>
            <a:off x="5562600" y="5181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 flipH="1" flipV="1">
            <a:off x="6400800" y="5181600"/>
            <a:ext cx="6096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5562600" y="60960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mit Pfeil 88"/>
          <p:cNvCxnSpPr/>
          <p:nvPr/>
        </p:nvCxnSpPr>
        <p:spPr bwMode="auto">
          <a:xfrm flipV="1">
            <a:off x="5562600" y="54102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5562600" y="6096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6248400" y="6096000"/>
            <a:ext cx="3048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6400800" y="49530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5105400" y="60960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1" name="Objek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545368"/>
              </p:ext>
            </p:extLst>
          </p:nvPr>
        </p:nvGraphicFramePr>
        <p:xfrm>
          <a:off x="7162800" y="4724400"/>
          <a:ext cx="6064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6" name="Formel" r:id="rId20" imgW="444240" imgH="203040" progId="Equation.3">
                  <p:embed/>
                </p:oleObj>
              </mc:Choice>
              <mc:Fallback>
                <p:oleObj name="Formel" r:id="rId20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4724400"/>
                        <a:ext cx="60642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" name="Objekt 1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9984577"/>
              </p:ext>
            </p:extLst>
          </p:nvPr>
        </p:nvGraphicFramePr>
        <p:xfrm>
          <a:off x="4640263" y="4419600"/>
          <a:ext cx="882650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7" name="Formel" r:id="rId22" imgW="647640" imgH="203040" progId="Equation.3">
                  <p:embed/>
                </p:oleObj>
              </mc:Choice>
              <mc:Fallback>
                <p:oleObj name="Formel" r:id="rId22" imgW="647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0263" y="4419600"/>
                        <a:ext cx="882650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Textfeld 103"/>
          <p:cNvSpPr txBox="1"/>
          <p:nvPr/>
        </p:nvSpPr>
        <p:spPr>
          <a:xfrm>
            <a:off x="6553200" y="63246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-90</a:t>
            </a:r>
            <a:endParaRPr lang="de-DE" dirty="0"/>
          </a:p>
        </p:txBody>
      </p:sp>
      <p:graphicFrame>
        <p:nvGraphicFramePr>
          <p:cNvPr id="107" name="Objekt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6878013"/>
              </p:ext>
            </p:extLst>
          </p:nvPr>
        </p:nvGraphicFramePr>
        <p:xfrm>
          <a:off x="7086600" y="5791200"/>
          <a:ext cx="6064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8" name="Formel" r:id="rId24" imgW="444240" imgH="203040" progId="Equation.3">
                  <p:embed/>
                </p:oleObj>
              </mc:Choice>
              <mc:Fallback>
                <p:oleObj name="Formel" r:id="rId24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791200"/>
                        <a:ext cx="60642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" name="Objek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5552382"/>
              </p:ext>
            </p:extLst>
          </p:nvPr>
        </p:nvGraphicFramePr>
        <p:xfrm>
          <a:off x="4876800" y="5410200"/>
          <a:ext cx="588963" cy="2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9" name="Formel" r:id="rId25" imgW="431640" imgH="177480" progId="Equation.3">
                  <p:embed/>
                </p:oleObj>
              </mc:Choice>
              <mc:Fallback>
                <p:oleObj name="Formel" r:id="rId25" imgW="431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410200"/>
                        <a:ext cx="588963" cy="242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5" name="Gerade Verbindung 114"/>
          <p:cNvCxnSpPr/>
          <p:nvPr/>
        </p:nvCxnSpPr>
        <p:spPr bwMode="auto">
          <a:xfrm>
            <a:off x="7010400" y="56388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6858000" y="6096000"/>
            <a:ext cx="3048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6553200" y="6553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7010400" y="49530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mit Pfeil 2"/>
          <p:cNvCxnSpPr/>
          <p:nvPr/>
        </p:nvCxnSpPr>
        <p:spPr bwMode="auto">
          <a:xfrm>
            <a:off x="7315200" y="22860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mit Pfeil 128"/>
          <p:cNvCxnSpPr/>
          <p:nvPr/>
        </p:nvCxnSpPr>
        <p:spPr bwMode="auto">
          <a:xfrm>
            <a:off x="7239000" y="32004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feld 129"/>
          <p:cNvSpPr txBox="1"/>
          <p:nvPr/>
        </p:nvSpPr>
        <p:spPr>
          <a:xfrm>
            <a:off x="6019800" y="19050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S=0</a:t>
            </a:r>
            <a:endParaRPr lang="de-DE" dirty="0"/>
          </a:p>
        </p:txBody>
      </p:sp>
      <p:sp>
        <p:nvSpPr>
          <p:cNvPr id="131" name="Textfeld 130"/>
          <p:cNvSpPr txBox="1"/>
          <p:nvPr/>
        </p:nvSpPr>
        <p:spPr>
          <a:xfrm>
            <a:off x="5486400" y="2743200"/>
            <a:ext cx="1031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S=unendlich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157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B2FCDB6-0D86-4224-A6E9-5519F424D0C9}" type="slidenum">
              <a:rPr lang="de-DE" altLang="de-DE" sz="1400">
                <a:latin typeface="Arial" charset="0"/>
              </a:rPr>
              <a:pPr/>
              <a:t>2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Feedback analysis</a:t>
            </a:r>
          </a:p>
        </p:txBody>
      </p:sp>
      <p:sp>
        <p:nvSpPr>
          <p:cNvPr id="33797" name="Rectangle 3"/>
          <p:cNvSpPr>
            <a:spLocks noChangeArrowheads="1"/>
          </p:cNvSpPr>
          <p:nvPr/>
        </p:nvSpPr>
        <p:spPr bwMode="auto">
          <a:xfrm>
            <a:off x="2195513" y="1125538"/>
            <a:ext cx="720725" cy="935037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Passive</a:t>
            </a:r>
          </a:p>
          <a:p>
            <a:r>
              <a:rPr lang="de-DE" altLang="de-DE"/>
              <a:t>network</a:t>
            </a:r>
          </a:p>
        </p:txBody>
      </p:sp>
      <p:sp>
        <p:nvSpPr>
          <p:cNvPr id="33798" name="Line 4"/>
          <p:cNvSpPr>
            <a:spLocks noChangeShapeType="1"/>
          </p:cNvSpPr>
          <p:nvPr/>
        </p:nvSpPr>
        <p:spPr bwMode="auto">
          <a:xfrm>
            <a:off x="2916238" y="1412875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799" name="Line 5"/>
          <p:cNvSpPr>
            <a:spLocks noChangeShapeType="1"/>
          </p:cNvSpPr>
          <p:nvPr/>
        </p:nvSpPr>
        <p:spPr bwMode="auto">
          <a:xfrm>
            <a:off x="2916238" y="1773238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3563938" y="1125538"/>
            <a:ext cx="1008062" cy="935037"/>
          </a:xfrm>
          <a:prstGeom prst="rect">
            <a:avLst/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5219700" y="1125538"/>
            <a:ext cx="720725" cy="935037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Passive</a:t>
            </a:r>
          </a:p>
          <a:p>
            <a:r>
              <a:rPr lang="de-DE" altLang="de-DE"/>
              <a:t>network</a:t>
            </a:r>
          </a:p>
        </p:txBody>
      </p:sp>
      <p:sp>
        <p:nvSpPr>
          <p:cNvPr id="33802" name="Line 8"/>
          <p:cNvSpPr>
            <a:spLocks noChangeShapeType="1"/>
          </p:cNvSpPr>
          <p:nvPr/>
        </p:nvSpPr>
        <p:spPr bwMode="auto">
          <a:xfrm>
            <a:off x="4572000" y="141287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03" name="Line 9"/>
          <p:cNvSpPr>
            <a:spLocks noChangeShapeType="1"/>
          </p:cNvSpPr>
          <p:nvPr/>
        </p:nvSpPr>
        <p:spPr bwMode="auto">
          <a:xfrm>
            <a:off x="4572000" y="1773238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04" name="Rectangle 10"/>
          <p:cNvSpPr>
            <a:spLocks noChangeArrowheads="1"/>
          </p:cNvSpPr>
          <p:nvPr/>
        </p:nvSpPr>
        <p:spPr bwMode="auto">
          <a:xfrm>
            <a:off x="3563938" y="2493963"/>
            <a:ext cx="1008062" cy="935037"/>
          </a:xfrm>
          <a:prstGeom prst="rect">
            <a:avLst/>
          </a:prstGeom>
          <a:solidFill>
            <a:srgbClr val="00CC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Feedback</a:t>
            </a:r>
          </a:p>
        </p:txBody>
      </p:sp>
      <p:sp>
        <p:nvSpPr>
          <p:cNvPr id="33805" name="Line 11"/>
          <p:cNvSpPr>
            <a:spLocks noChangeShapeType="1"/>
          </p:cNvSpPr>
          <p:nvPr/>
        </p:nvSpPr>
        <p:spPr bwMode="auto">
          <a:xfrm>
            <a:off x="6011863" y="1773238"/>
            <a:ext cx="0" cy="10080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06" name="Line 12"/>
          <p:cNvSpPr>
            <a:spLocks noChangeShapeType="1"/>
          </p:cNvSpPr>
          <p:nvPr/>
        </p:nvSpPr>
        <p:spPr bwMode="auto">
          <a:xfrm>
            <a:off x="4572000" y="2781300"/>
            <a:ext cx="14398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07" name="Line 13"/>
          <p:cNvSpPr>
            <a:spLocks noChangeShapeType="1"/>
          </p:cNvSpPr>
          <p:nvPr/>
        </p:nvSpPr>
        <p:spPr bwMode="auto">
          <a:xfrm>
            <a:off x="4572000" y="3141663"/>
            <a:ext cx="15843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08" name="Line 14"/>
          <p:cNvSpPr>
            <a:spLocks noChangeShapeType="1"/>
          </p:cNvSpPr>
          <p:nvPr/>
        </p:nvSpPr>
        <p:spPr bwMode="auto">
          <a:xfrm>
            <a:off x="3059113" y="278130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09" name="Line 15"/>
          <p:cNvSpPr>
            <a:spLocks noChangeShapeType="1"/>
          </p:cNvSpPr>
          <p:nvPr/>
        </p:nvSpPr>
        <p:spPr bwMode="auto">
          <a:xfrm>
            <a:off x="3059113" y="314166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10" name="Line 16"/>
          <p:cNvSpPr>
            <a:spLocks noChangeShapeType="1"/>
          </p:cNvSpPr>
          <p:nvPr/>
        </p:nvSpPr>
        <p:spPr bwMode="auto">
          <a:xfrm flipH="1">
            <a:off x="2700338" y="2060575"/>
            <a:ext cx="0" cy="5762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11" name="Line 17"/>
          <p:cNvSpPr>
            <a:spLocks noChangeShapeType="1"/>
          </p:cNvSpPr>
          <p:nvPr/>
        </p:nvSpPr>
        <p:spPr bwMode="auto">
          <a:xfrm flipH="1">
            <a:off x="2411413" y="2060575"/>
            <a:ext cx="0" cy="5762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12" name="Line 18"/>
          <p:cNvSpPr>
            <a:spLocks noChangeShapeType="1"/>
          </p:cNvSpPr>
          <p:nvPr/>
        </p:nvSpPr>
        <p:spPr bwMode="auto">
          <a:xfrm flipH="1">
            <a:off x="3059113" y="278130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13" name="Line 19"/>
          <p:cNvSpPr>
            <a:spLocks noChangeShapeType="1"/>
          </p:cNvSpPr>
          <p:nvPr/>
        </p:nvSpPr>
        <p:spPr bwMode="auto">
          <a:xfrm flipH="1">
            <a:off x="3059113" y="314166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14" name="Line 20"/>
          <p:cNvSpPr>
            <a:spLocks noChangeShapeType="1"/>
          </p:cNvSpPr>
          <p:nvPr/>
        </p:nvSpPr>
        <p:spPr bwMode="auto">
          <a:xfrm flipH="1">
            <a:off x="2700338" y="27813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15" name="Line 21"/>
          <p:cNvSpPr>
            <a:spLocks noChangeShapeType="1"/>
          </p:cNvSpPr>
          <p:nvPr/>
        </p:nvSpPr>
        <p:spPr bwMode="auto">
          <a:xfrm flipH="1">
            <a:off x="2700338" y="256540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16" name="Line 22"/>
          <p:cNvSpPr>
            <a:spLocks noChangeShapeType="1"/>
          </p:cNvSpPr>
          <p:nvPr/>
        </p:nvSpPr>
        <p:spPr bwMode="auto">
          <a:xfrm flipH="1">
            <a:off x="2411413" y="2565400"/>
            <a:ext cx="0" cy="5762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17" name="Line 23"/>
          <p:cNvSpPr>
            <a:spLocks noChangeShapeType="1"/>
          </p:cNvSpPr>
          <p:nvPr/>
        </p:nvSpPr>
        <p:spPr bwMode="auto">
          <a:xfrm>
            <a:off x="2411413" y="3141663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18" name="Line 24"/>
          <p:cNvSpPr>
            <a:spLocks noChangeShapeType="1"/>
          </p:cNvSpPr>
          <p:nvPr/>
        </p:nvSpPr>
        <p:spPr bwMode="auto">
          <a:xfrm>
            <a:off x="1692275" y="14128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19" name="Line 25"/>
          <p:cNvSpPr>
            <a:spLocks noChangeShapeType="1"/>
          </p:cNvSpPr>
          <p:nvPr/>
        </p:nvSpPr>
        <p:spPr bwMode="auto">
          <a:xfrm>
            <a:off x="1547813" y="1773238"/>
            <a:ext cx="6492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20" name="Line 26"/>
          <p:cNvSpPr>
            <a:spLocks noChangeShapeType="1"/>
          </p:cNvSpPr>
          <p:nvPr/>
        </p:nvSpPr>
        <p:spPr bwMode="auto">
          <a:xfrm>
            <a:off x="5940425" y="1412875"/>
            <a:ext cx="2873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21" name="Line 27"/>
          <p:cNvSpPr>
            <a:spLocks noChangeShapeType="1"/>
          </p:cNvSpPr>
          <p:nvPr/>
        </p:nvSpPr>
        <p:spPr bwMode="auto">
          <a:xfrm>
            <a:off x="5940425" y="1773238"/>
            <a:ext cx="2873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22" name="Text Box 28"/>
          <p:cNvSpPr txBox="1">
            <a:spLocks noChangeArrowheads="1"/>
          </p:cNvSpPr>
          <p:nvPr/>
        </p:nvSpPr>
        <p:spPr bwMode="auto">
          <a:xfrm>
            <a:off x="1187450" y="1196975"/>
            <a:ext cx="341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Xs</a:t>
            </a:r>
          </a:p>
        </p:txBody>
      </p:sp>
      <p:sp>
        <p:nvSpPr>
          <p:cNvPr id="33823" name="Line 29"/>
          <p:cNvSpPr>
            <a:spLocks noChangeShapeType="1"/>
          </p:cNvSpPr>
          <p:nvPr/>
        </p:nvSpPr>
        <p:spPr bwMode="auto">
          <a:xfrm>
            <a:off x="3059113" y="1412875"/>
            <a:ext cx="0" cy="360363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24" name="Text Box 30"/>
          <p:cNvSpPr txBox="1">
            <a:spLocks noChangeArrowheads="1"/>
          </p:cNvSpPr>
          <p:nvPr/>
        </p:nvSpPr>
        <p:spPr bwMode="auto">
          <a:xfrm>
            <a:off x="2916238" y="1125538"/>
            <a:ext cx="3079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Xi</a:t>
            </a:r>
          </a:p>
        </p:txBody>
      </p:sp>
      <p:sp>
        <p:nvSpPr>
          <p:cNvPr id="33825" name="Line 31"/>
          <p:cNvSpPr>
            <a:spLocks noChangeShapeType="1"/>
          </p:cNvSpPr>
          <p:nvPr/>
        </p:nvSpPr>
        <p:spPr bwMode="auto">
          <a:xfrm>
            <a:off x="3348038" y="1412875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26" name="Line 32"/>
          <p:cNvSpPr>
            <a:spLocks noChangeShapeType="1"/>
          </p:cNvSpPr>
          <p:nvPr/>
        </p:nvSpPr>
        <p:spPr bwMode="auto">
          <a:xfrm>
            <a:off x="3348038" y="1773238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27" name="Text Box 34"/>
          <p:cNvSpPr txBox="1">
            <a:spLocks noChangeArrowheads="1"/>
          </p:cNvSpPr>
          <p:nvPr/>
        </p:nvSpPr>
        <p:spPr bwMode="auto">
          <a:xfrm>
            <a:off x="3203575" y="1125538"/>
            <a:ext cx="3905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Xi*</a:t>
            </a:r>
          </a:p>
        </p:txBody>
      </p:sp>
      <p:sp>
        <p:nvSpPr>
          <p:cNvPr id="33828" name="Text Box 35"/>
          <p:cNvSpPr txBox="1">
            <a:spLocks noChangeArrowheads="1"/>
          </p:cNvSpPr>
          <p:nvPr/>
        </p:nvSpPr>
        <p:spPr bwMode="auto">
          <a:xfrm>
            <a:off x="6804025" y="1052513"/>
            <a:ext cx="355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Xo</a:t>
            </a:r>
          </a:p>
        </p:txBody>
      </p:sp>
      <p:sp>
        <p:nvSpPr>
          <p:cNvPr id="33829" name="Line 36"/>
          <p:cNvSpPr>
            <a:spLocks noChangeShapeType="1"/>
          </p:cNvSpPr>
          <p:nvPr/>
        </p:nvSpPr>
        <p:spPr bwMode="auto">
          <a:xfrm flipH="1">
            <a:off x="7164388" y="1412875"/>
            <a:ext cx="1587" cy="360363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30" name="Line 37"/>
          <p:cNvSpPr>
            <a:spLocks noChangeShapeType="1"/>
          </p:cNvSpPr>
          <p:nvPr/>
        </p:nvSpPr>
        <p:spPr bwMode="auto">
          <a:xfrm>
            <a:off x="3132138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31" name="Line 38"/>
          <p:cNvSpPr>
            <a:spLocks noChangeShapeType="1"/>
          </p:cNvSpPr>
          <p:nvPr/>
        </p:nvSpPr>
        <p:spPr bwMode="auto">
          <a:xfrm>
            <a:off x="3132138" y="1773238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32" name="Line 39"/>
          <p:cNvSpPr>
            <a:spLocks noChangeShapeType="1"/>
          </p:cNvSpPr>
          <p:nvPr/>
        </p:nvSpPr>
        <p:spPr bwMode="auto">
          <a:xfrm>
            <a:off x="6227763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33" name="Line 40"/>
          <p:cNvSpPr>
            <a:spLocks noChangeShapeType="1"/>
          </p:cNvSpPr>
          <p:nvPr/>
        </p:nvSpPr>
        <p:spPr bwMode="auto">
          <a:xfrm>
            <a:off x="6227763" y="1773238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34" name="Line 41"/>
          <p:cNvSpPr>
            <a:spLocks noChangeShapeType="1"/>
          </p:cNvSpPr>
          <p:nvPr/>
        </p:nvSpPr>
        <p:spPr bwMode="auto">
          <a:xfrm>
            <a:off x="6443663" y="1773238"/>
            <a:ext cx="8651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35" name="Line 42"/>
          <p:cNvSpPr>
            <a:spLocks noChangeShapeType="1"/>
          </p:cNvSpPr>
          <p:nvPr/>
        </p:nvSpPr>
        <p:spPr bwMode="auto">
          <a:xfrm>
            <a:off x="6443663" y="1412875"/>
            <a:ext cx="8651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36" name="Line 43"/>
          <p:cNvSpPr>
            <a:spLocks noChangeShapeType="1"/>
          </p:cNvSpPr>
          <p:nvPr/>
        </p:nvSpPr>
        <p:spPr bwMode="auto">
          <a:xfrm>
            <a:off x="3635375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37" name="Line 44"/>
          <p:cNvSpPr>
            <a:spLocks noChangeShapeType="1"/>
          </p:cNvSpPr>
          <p:nvPr/>
        </p:nvSpPr>
        <p:spPr bwMode="auto">
          <a:xfrm>
            <a:off x="3635375" y="1773238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38" name="Line 45"/>
          <p:cNvSpPr>
            <a:spLocks noChangeShapeType="1"/>
          </p:cNvSpPr>
          <p:nvPr/>
        </p:nvSpPr>
        <p:spPr bwMode="auto">
          <a:xfrm>
            <a:off x="4284663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39" name="Line 46"/>
          <p:cNvSpPr>
            <a:spLocks noChangeShapeType="1"/>
          </p:cNvSpPr>
          <p:nvPr/>
        </p:nvSpPr>
        <p:spPr bwMode="auto">
          <a:xfrm>
            <a:off x="4284663" y="1773238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33840" name="Group 47"/>
          <p:cNvGrpSpPr>
            <a:grpSpLocks/>
          </p:cNvGrpSpPr>
          <p:nvPr/>
        </p:nvGrpSpPr>
        <p:grpSpPr bwMode="auto">
          <a:xfrm>
            <a:off x="4211638" y="1484313"/>
            <a:ext cx="144462" cy="215900"/>
            <a:chOff x="3560" y="2160"/>
            <a:chExt cx="92" cy="90"/>
          </a:xfrm>
        </p:grpSpPr>
        <p:sp>
          <p:nvSpPr>
            <p:cNvPr id="33865" name="Line 48"/>
            <p:cNvSpPr>
              <a:spLocks noChangeShapeType="1"/>
            </p:cNvSpPr>
            <p:nvPr/>
          </p:nvSpPr>
          <p:spPr bwMode="auto">
            <a:xfrm flipH="1">
              <a:off x="3560" y="2160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66" name="Line 49"/>
            <p:cNvSpPr>
              <a:spLocks noChangeShapeType="1"/>
            </p:cNvSpPr>
            <p:nvPr/>
          </p:nvSpPr>
          <p:spPr bwMode="auto">
            <a:xfrm>
              <a:off x="3606" y="2160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67" name="Line 50"/>
            <p:cNvSpPr>
              <a:spLocks noChangeShapeType="1"/>
            </p:cNvSpPr>
            <p:nvPr/>
          </p:nvSpPr>
          <p:spPr bwMode="auto">
            <a:xfrm flipH="1" flipV="1">
              <a:off x="3560" y="2205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68" name="Line 51"/>
            <p:cNvSpPr>
              <a:spLocks noChangeShapeType="1"/>
            </p:cNvSpPr>
            <p:nvPr/>
          </p:nvSpPr>
          <p:spPr bwMode="auto">
            <a:xfrm flipV="1">
              <a:off x="3606" y="2205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33841" name="Line 52"/>
          <p:cNvSpPr>
            <a:spLocks noChangeShapeType="1"/>
          </p:cNvSpPr>
          <p:nvPr/>
        </p:nvSpPr>
        <p:spPr bwMode="auto">
          <a:xfrm flipV="1">
            <a:off x="4284663" y="1412875"/>
            <a:ext cx="0" cy="714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42" name="Line 53"/>
          <p:cNvSpPr>
            <a:spLocks noChangeShapeType="1"/>
          </p:cNvSpPr>
          <p:nvPr/>
        </p:nvSpPr>
        <p:spPr bwMode="auto">
          <a:xfrm flipV="1">
            <a:off x="4284663" y="1700213"/>
            <a:ext cx="0" cy="714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33843" name="Object 54"/>
          <p:cNvGraphicFramePr>
            <a:graphicFrameLocks noGrp="1" noChangeAspect="1"/>
          </p:cNvGraphicFramePr>
          <p:nvPr>
            <p:ph idx="1"/>
          </p:nvPr>
        </p:nvGraphicFramePr>
        <p:xfrm>
          <a:off x="638175" y="4081463"/>
          <a:ext cx="1638300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Formel" r:id="rId3" imgW="1130300" imgH="228600" progId="Equation.3">
                  <p:embed/>
                </p:oleObj>
              </mc:Choice>
              <mc:Fallback>
                <p:oleObj name="Formel" r:id="rId3" imgW="1130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" y="4081463"/>
                        <a:ext cx="1638300" cy="331787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44" name="Object 55"/>
          <p:cNvGraphicFramePr>
            <a:graphicFrameLocks noChangeAspect="1"/>
          </p:cNvGraphicFramePr>
          <p:nvPr/>
        </p:nvGraphicFramePr>
        <p:xfrm>
          <a:off x="592138" y="3500438"/>
          <a:ext cx="1752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Formel" r:id="rId5" imgW="1167893" imgH="253890" progId="Equation.3">
                  <p:embed/>
                </p:oleObj>
              </mc:Choice>
              <mc:Fallback>
                <p:oleObj name="Formel" r:id="rId5" imgW="1167893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38" y="3500438"/>
                        <a:ext cx="1752600" cy="381000"/>
                      </a:xfrm>
                      <a:prstGeom prst="rect">
                        <a:avLst/>
                      </a:prstGeom>
                      <a:solidFill>
                        <a:srgbClr val="FF99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45" name="Object 56"/>
          <p:cNvGraphicFramePr>
            <a:graphicFrameLocks noChangeAspect="1"/>
          </p:cNvGraphicFramePr>
          <p:nvPr/>
        </p:nvGraphicFramePr>
        <p:xfrm>
          <a:off x="611188" y="4581525"/>
          <a:ext cx="838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Formel" r:id="rId7" imgW="558558" imgH="253890" progId="Equation.3">
                  <p:embed/>
                </p:oleObj>
              </mc:Choice>
              <mc:Fallback>
                <p:oleObj name="Formel" r:id="rId7" imgW="558558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4581525"/>
                        <a:ext cx="8382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46" name="Object 57"/>
          <p:cNvGraphicFramePr>
            <a:graphicFrameLocks noChangeAspect="1"/>
          </p:cNvGraphicFramePr>
          <p:nvPr/>
        </p:nvGraphicFramePr>
        <p:xfrm>
          <a:off x="465138" y="5084763"/>
          <a:ext cx="21113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Formel" r:id="rId9" imgW="1409088" imgH="431613" progId="Equation.3">
                  <p:embed/>
                </p:oleObj>
              </mc:Choice>
              <mc:Fallback>
                <p:oleObj name="Formel" r:id="rId9" imgW="1409088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5084763"/>
                        <a:ext cx="21113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47" name="Oval 58"/>
          <p:cNvSpPr>
            <a:spLocks noChangeArrowheads="1"/>
          </p:cNvSpPr>
          <p:nvPr/>
        </p:nvSpPr>
        <p:spPr bwMode="auto">
          <a:xfrm>
            <a:off x="1476375" y="1484313"/>
            <a:ext cx="142875" cy="215900"/>
          </a:xfrm>
          <a:prstGeom prst="ellipse">
            <a:avLst/>
          </a:prstGeom>
          <a:solidFill>
            <a:srgbClr val="FF00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3848" name="Line 59"/>
          <p:cNvSpPr>
            <a:spLocks noChangeShapeType="1"/>
          </p:cNvSpPr>
          <p:nvPr/>
        </p:nvSpPr>
        <p:spPr bwMode="auto">
          <a:xfrm flipH="1">
            <a:off x="1547813" y="14128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49" name="Line 60"/>
          <p:cNvSpPr>
            <a:spLocks noChangeShapeType="1"/>
          </p:cNvSpPr>
          <p:nvPr/>
        </p:nvSpPr>
        <p:spPr bwMode="auto">
          <a:xfrm>
            <a:off x="1547813" y="1412875"/>
            <a:ext cx="0" cy="714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50" name="Line 61"/>
          <p:cNvSpPr>
            <a:spLocks noChangeShapeType="1"/>
          </p:cNvSpPr>
          <p:nvPr/>
        </p:nvSpPr>
        <p:spPr bwMode="auto">
          <a:xfrm>
            <a:off x="1547813" y="1700213"/>
            <a:ext cx="0" cy="714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51" name="Line 62"/>
          <p:cNvSpPr>
            <a:spLocks noChangeShapeType="1"/>
          </p:cNvSpPr>
          <p:nvPr/>
        </p:nvSpPr>
        <p:spPr bwMode="auto">
          <a:xfrm>
            <a:off x="6156325" y="1412875"/>
            <a:ext cx="0" cy="17287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52" name="Text Box 63"/>
          <p:cNvSpPr txBox="1">
            <a:spLocks noChangeArrowheads="1"/>
          </p:cNvSpPr>
          <p:nvPr/>
        </p:nvSpPr>
        <p:spPr bwMode="auto">
          <a:xfrm>
            <a:off x="434975" y="1844675"/>
            <a:ext cx="1473200" cy="27463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Input signal source</a:t>
            </a:r>
          </a:p>
        </p:txBody>
      </p:sp>
      <p:sp>
        <p:nvSpPr>
          <p:cNvPr id="33853" name="Text Box 64"/>
          <p:cNvSpPr txBox="1">
            <a:spLocks noChangeArrowheads="1"/>
          </p:cNvSpPr>
          <p:nvPr/>
        </p:nvSpPr>
        <p:spPr bwMode="auto">
          <a:xfrm>
            <a:off x="7253288" y="1844675"/>
            <a:ext cx="649287" cy="27463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Output</a:t>
            </a:r>
          </a:p>
        </p:txBody>
      </p:sp>
      <p:sp>
        <p:nvSpPr>
          <p:cNvPr id="33854" name="Freeform 67"/>
          <p:cNvSpPr>
            <a:spLocks/>
          </p:cNvSpPr>
          <p:nvPr/>
        </p:nvSpPr>
        <p:spPr bwMode="auto">
          <a:xfrm>
            <a:off x="1547813" y="812800"/>
            <a:ext cx="5256212" cy="312738"/>
          </a:xfrm>
          <a:custGeom>
            <a:avLst/>
            <a:gdLst>
              <a:gd name="T0" fmla="*/ 0 w 3311"/>
              <a:gd name="T1" fmla="*/ 496472369 h 197"/>
              <a:gd name="T2" fmla="*/ 2147483647 w 3311"/>
              <a:gd name="T3" fmla="*/ 151209617 h 197"/>
              <a:gd name="T4" fmla="*/ 2147483647 w 3311"/>
              <a:gd name="T5" fmla="*/ 37803198 h 197"/>
              <a:gd name="T6" fmla="*/ 2147483647 w 3311"/>
              <a:gd name="T7" fmla="*/ 380544996 h 19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11" h="197">
                <a:moveTo>
                  <a:pt x="0" y="197"/>
                </a:moveTo>
                <a:cubicBezTo>
                  <a:pt x="287" y="143"/>
                  <a:pt x="574" y="90"/>
                  <a:pt x="907" y="60"/>
                </a:cubicBezTo>
                <a:cubicBezTo>
                  <a:pt x="1240" y="30"/>
                  <a:pt x="1595" y="0"/>
                  <a:pt x="1996" y="15"/>
                </a:cubicBezTo>
                <a:cubicBezTo>
                  <a:pt x="2397" y="30"/>
                  <a:pt x="2854" y="90"/>
                  <a:pt x="3311" y="151"/>
                </a:cubicBezTo>
              </a:path>
            </a:pathLst>
          </a:custGeom>
          <a:noFill/>
          <a:ln w="22225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55" name="Freeform 68"/>
          <p:cNvSpPr>
            <a:spLocks/>
          </p:cNvSpPr>
          <p:nvPr/>
        </p:nvSpPr>
        <p:spPr bwMode="auto">
          <a:xfrm>
            <a:off x="3419475" y="1989138"/>
            <a:ext cx="3673475" cy="420687"/>
          </a:xfrm>
          <a:custGeom>
            <a:avLst/>
            <a:gdLst>
              <a:gd name="T0" fmla="*/ 0 w 2314"/>
              <a:gd name="T1" fmla="*/ 229333152 h 265"/>
              <a:gd name="T2" fmla="*/ 2058968450 w 2314"/>
              <a:gd name="T3" fmla="*/ 572073995 h 265"/>
              <a:gd name="T4" fmla="*/ 2147483647 w 2314"/>
              <a:gd name="T5" fmla="*/ 572073995 h 265"/>
              <a:gd name="T6" fmla="*/ 2147483647 w 2314"/>
              <a:gd name="T7" fmla="*/ 0 h 26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314" h="265">
                <a:moveTo>
                  <a:pt x="0" y="91"/>
                </a:moveTo>
                <a:cubicBezTo>
                  <a:pt x="253" y="147"/>
                  <a:pt x="507" y="204"/>
                  <a:pt x="817" y="227"/>
                </a:cubicBezTo>
                <a:cubicBezTo>
                  <a:pt x="1127" y="250"/>
                  <a:pt x="1611" y="265"/>
                  <a:pt x="1860" y="227"/>
                </a:cubicBezTo>
                <a:cubicBezTo>
                  <a:pt x="2109" y="189"/>
                  <a:pt x="2211" y="94"/>
                  <a:pt x="2314" y="0"/>
                </a:cubicBezTo>
              </a:path>
            </a:pathLst>
          </a:custGeom>
          <a:noFill/>
          <a:ln w="22225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56" name="Freeform 69"/>
          <p:cNvSpPr>
            <a:spLocks/>
          </p:cNvSpPr>
          <p:nvPr/>
        </p:nvSpPr>
        <p:spPr bwMode="auto">
          <a:xfrm>
            <a:off x="2892425" y="1916113"/>
            <a:ext cx="4271963" cy="685800"/>
          </a:xfrm>
          <a:custGeom>
            <a:avLst/>
            <a:gdLst>
              <a:gd name="T0" fmla="*/ 2147483647 w 2691"/>
              <a:gd name="T1" fmla="*/ 572076263 h 432"/>
              <a:gd name="T2" fmla="*/ 2147483647 w 2691"/>
              <a:gd name="T3" fmla="*/ 1030744700 h 432"/>
              <a:gd name="T4" fmla="*/ 2147483647 w 2691"/>
              <a:gd name="T5" fmla="*/ 914817513 h 432"/>
              <a:gd name="T6" fmla="*/ 380544432 w 2691"/>
              <a:gd name="T7" fmla="*/ 458668438 h 432"/>
              <a:gd name="T8" fmla="*/ 264617231 w 2691"/>
              <a:gd name="T9" fmla="*/ 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91" h="432">
                <a:moveTo>
                  <a:pt x="2691" y="227"/>
                </a:moveTo>
                <a:cubicBezTo>
                  <a:pt x="2627" y="306"/>
                  <a:pt x="2563" y="386"/>
                  <a:pt x="2283" y="409"/>
                </a:cubicBezTo>
                <a:cubicBezTo>
                  <a:pt x="2003" y="432"/>
                  <a:pt x="1368" y="401"/>
                  <a:pt x="1013" y="363"/>
                </a:cubicBezTo>
                <a:cubicBezTo>
                  <a:pt x="658" y="325"/>
                  <a:pt x="302" y="242"/>
                  <a:pt x="151" y="182"/>
                </a:cubicBezTo>
                <a:cubicBezTo>
                  <a:pt x="0" y="122"/>
                  <a:pt x="52" y="61"/>
                  <a:pt x="105" y="0"/>
                </a:cubicBezTo>
              </a:path>
            </a:pathLst>
          </a:custGeom>
          <a:noFill/>
          <a:ln w="22225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57" name="Freeform 70"/>
          <p:cNvSpPr>
            <a:spLocks/>
          </p:cNvSpPr>
          <p:nvPr/>
        </p:nvSpPr>
        <p:spPr bwMode="auto">
          <a:xfrm>
            <a:off x="1547813" y="2205038"/>
            <a:ext cx="1368425" cy="420687"/>
          </a:xfrm>
          <a:custGeom>
            <a:avLst/>
            <a:gdLst>
              <a:gd name="T0" fmla="*/ 0 w 862"/>
              <a:gd name="T1" fmla="*/ 0 h 265"/>
              <a:gd name="T2" fmla="*/ 342741250 w 862"/>
              <a:gd name="T3" fmla="*/ 572073995 h 265"/>
              <a:gd name="T4" fmla="*/ 1486892188 w 862"/>
              <a:gd name="T5" fmla="*/ 572073995 h 265"/>
              <a:gd name="T6" fmla="*/ 2147483647 w 862"/>
              <a:gd name="T7" fmla="*/ 0 h 26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62" h="265">
                <a:moveTo>
                  <a:pt x="0" y="0"/>
                </a:moveTo>
                <a:cubicBezTo>
                  <a:pt x="19" y="94"/>
                  <a:pt x="38" y="189"/>
                  <a:pt x="136" y="227"/>
                </a:cubicBezTo>
                <a:cubicBezTo>
                  <a:pt x="234" y="265"/>
                  <a:pt x="469" y="265"/>
                  <a:pt x="590" y="227"/>
                </a:cubicBezTo>
                <a:cubicBezTo>
                  <a:pt x="711" y="189"/>
                  <a:pt x="786" y="94"/>
                  <a:pt x="862" y="0"/>
                </a:cubicBezTo>
              </a:path>
            </a:pathLst>
          </a:custGeom>
          <a:noFill/>
          <a:ln w="22225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58" name="Text Box 71"/>
          <p:cNvSpPr txBox="1">
            <a:spLocks noChangeArrowheads="1"/>
          </p:cNvSpPr>
          <p:nvPr/>
        </p:nvSpPr>
        <p:spPr bwMode="auto">
          <a:xfrm>
            <a:off x="3635375" y="1773238"/>
            <a:ext cx="7794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Amplifier</a:t>
            </a:r>
          </a:p>
        </p:txBody>
      </p:sp>
      <p:sp>
        <p:nvSpPr>
          <p:cNvPr id="33859" name="Line 72"/>
          <p:cNvSpPr>
            <a:spLocks noChangeShapeType="1"/>
          </p:cNvSpPr>
          <p:nvPr/>
        </p:nvSpPr>
        <p:spPr bwMode="auto">
          <a:xfrm flipH="1" flipV="1">
            <a:off x="3276600" y="1844675"/>
            <a:ext cx="0" cy="208915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60" name="Text Box 73"/>
          <p:cNvSpPr txBox="1">
            <a:spLocks noChangeArrowheads="1"/>
          </p:cNvSpPr>
          <p:nvPr/>
        </p:nvSpPr>
        <p:spPr bwMode="auto">
          <a:xfrm>
            <a:off x="3276600" y="3716338"/>
            <a:ext cx="6937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The cut</a:t>
            </a:r>
          </a:p>
        </p:txBody>
      </p:sp>
      <p:sp>
        <p:nvSpPr>
          <p:cNvPr id="33861" name="Oval 74"/>
          <p:cNvSpPr>
            <a:spLocks noChangeArrowheads="1"/>
          </p:cNvSpPr>
          <p:nvPr/>
        </p:nvSpPr>
        <p:spPr bwMode="auto">
          <a:xfrm>
            <a:off x="3276600" y="1484313"/>
            <a:ext cx="142875" cy="215900"/>
          </a:xfrm>
          <a:prstGeom prst="ellipse">
            <a:avLst/>
          </a:prstGeom>
          <a:solidFill>
            <a:srgbClr val="FF00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3862" name="Line 75"/>
          <p:cNvSpPr>
            <a:spLocks noChangeShapeType="1"/>
          </p:cNvSpPr>
          <p:nvPr/>
        </p:nvSpPr>
        <p:spPr bwMode="auto">
          <a:xfrm flipH="1">
            <a:off x="3348038" y="14128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63" name="Line 76"/>
          <p:cNvSpPr>
            <a:spLocks noChangeShapeType="1"/>
          </p:cNvSpPr>
          <p:nvPr/>
        </p:nvSpPr>
        <p:spPr bwMode="auto">
          <a:xfrm>
            <a:off x="3348038" y="1412875"/>
            <a:ext cx="0" cy="714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64" name="Line 77"/>
          <p:cNvSpPr>
            <a:spLocks noChangeShapeType="1"/>
          </p:cNvSpPr>
          <p:nvPr/>
        </p:nvSpPr>
        <p:spPr bwMode="auto">
          <a:xfrm>
            <a:off x="3348038" y="1700213"/>
            <a:ext cx="0" cy="714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4635477" y="3505200"/>
            <a:ext cx="43561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Annahmen: Verstärker leitet die Signale in einer Richtung</a:t>
            </a:r>
          </a:p>
          <a:p>
            <a:pPr algn="l"/>
            <a:r>
              <a:rPr lang="de-DE" dirty="0" smtClean="0"/>
              <a:t>Linearität</a:t>
            </a:r>
          </a:p>
          <a:p>
            <a:pPr algn="l"/>
            <a:r>
              <a:rPr lang="de-DE" dirty="0" smtClean="0"/>
              <a:t>Passive Schaltungen mit R C L</a:t>
            </a:r>
          </a:p>
          <a:p>
            <a:pPr algn="l"/>
            <a:r>
              <a:rPr lang="de-DE" dirty="0" smtClean="0"/>
              <a:t>Gleichungssystem</a:t>
            </a:r>
          </a:p>
          <a:p>
            <a:pPr algn="l"/>
            <a:r>
              <a:rPr lang="de-DE" dirty="0" smtClean="0"/>
              <a:t>Gleichungssystem wird einmal für die generische Schaltung </a:t>
            </a:r>
            <a:r>
              <a:rPr lang="de-DE" dirty="0"/>
              <a:t>gelöst</a:t>
            </a:r>
            <a:endParaRPr lang="de-DE" dirty="0" smtClean="0"/>
          </a:p>
          <a:p>
            <a:pPr algn="l"/>
            <a:r>
              <a:rPr lang="de-DE" dirty="0" smtClean="0"/>
              <a:t>Die Terme der Formel können später für Spezialfälle hergeleitet werden</a:t>
            </a:r>
          </a:p>
          <a:p>
            <a:pPr marL="228600" indent="-228600" algn="l">
              <a:buAutoNum type="arabicPeriod"/>
            </a:pPr>
            <a:r>
              <a:rPr lang="de-DE" dirty="0" smtClean="0"/>
              <a:t>Schritt: GK wird am Eingang des Verstärkers getrennt</a:t>
            </a:r>
          </a:p>
          <a:p>
            <a:pPr marL="228600" indent="-228600" algn="l">
              <a:buAutoNum type="arabicPeriod"/>
            </a:pPr>
            <a:r>
              <a:rPr lang="de-DE" dirty="0" smtClean="0"/>
              <a:t>Eine virtuelle Spannungsquelle xi* wird eingesetzt</a:t>
            </a:r>
          </a:p>
          <a:p>
            <a:pPr algn="l"/>
            <a:r>
              <a:rPr lang="de-DE" dirty="0" smtClean="0"/>
              <a:t>Wichtig – Strom durch xi* muss null sein, </a:t>
            </a:r>
            <a:r>
              <a:rPr lang="de-DE" dirty="0" err="1" smtClean="0"/>
              <a:t>Zin</a:t>
            </a:r>
            <a:r>
              <a:rPr lang="de-DE" dirty="0" smtClean="0"/>
              <a:t> bleibt links</a:t>
            </a:r>
          </a:p>
          <a:p>
            <a:pPr algn="l"/>
            <a:r>
              <a:rPr lang="de-DE" dirty="0" smtClean="0"/>
              <a:t>Zwei Gleichungen werden </a:t>
            </a:r>
            <a:r>
              <a:rPr lang="de-DE" dirty="0" err="1" smtClean="0"/>
              <a:t>gescrieben</a:t>
            </a:r>
            <a:endParaRPr lang="de-DE" dirty="0" smtClean="0"/>
          </a:p>
          <a:p>
            <a:pPr algn="l"/>
            <a:r>
              <a:rPr lang="de-DE" dirty="0" smtClean="0"/>
              <a:t>Erste Gl. </a:t>
            </a:r>
            <a:r>
              <a:rPr lang="de-DE" dirty="0" err="1" smtClean="0"/>
              <a:t>xo</a:t>
            </a:r>
            <a:r>
              <a:rPr lang="de-DE" dirty="0" smtClean="0"/>
              <a:t> = f(</a:t>
            </a:r>
            <a:r>
              <a:rPr lang="de-DE" dirty="0" err="1" smtClean="0"/>
              <a:t>xs</a:t>
            </a:r>
            <a:r>
              <a:rPr lang="de-DE" dirty="0" smtClean="0"/>
              <a:t>, xi*)</a:t>
            </a:r>
          </a:p>
          <a:p>
            <a:pPr algn="l"/>
            <a:r>
              <a:rPr lang="de-DE" dirty="0" smtClean="0"/>
              <a:t>Zweite Gl. xi = f(</a:t>
            </a:r>
            <a:r>
              <a:rPr lang="de-DE" dirty="0" err="1" smtClean="0"/>
              <a:t>xs</a:t>
            </a:r>
            <a:r>
              <a:rPr lang="de-DE" dirty="0" smtClean="0"/>
              <a:t>, </a:t>
            </a:r>
            <a:r>
              <a:rPr lang="de-DE" dirty="0" err="1" smtClean="0"/>
              <a:t>xo</a:t>
            </a:r>
            <a:r>
              <a:rPr lang="de-DE" dirty="0" smtClean="0"/>
              <a:t>) (weil xi = f(</a:t>
            </a:r>
            <a:r>
              <a:rPr lang="de-DE" dirty="0" err="1" smtClean="0"/>
              <a:t>xo</a:t>
            </a:r>
            <a:r>
              <a:rPr lang="de-DE" dirty="0" smtClean="0"/>
              <a:t>), sonst xi = f(xi*))</a:t>
            </a:r>
          </a:p>
          <a:p>
            <a:pPr algn="l"/>
            <a:r>
              <a:rPr lang="de-DE" dirty="0" smtClean="0"/>
              <a:t>FF ist … </a:t>
            </a:r>
            <a:r>
              <a:rPr lang="de-DE" dirty="0" err="1" smtClean="0"/>
              <a:t>xo</a:t>
            </a:r>
            <a:r>
              <a:rPr lang="de-DE" dirty="0" smtClean="0"/>
              <a:t>/</a:t>
            </a:r>
            <a:r>
              <a:rPr lang="de-DE" dirty="0" err="1" smtClean="0"/>
              <a:t>xs|xi</a:t>
            </a:r>
            <a:r>
              <a:rPr lang="de-DE" dirty="0" smtClean="0"/>
              <a:t>*=0</a:t>
            </a:r>
          </a:p>
          <a:p>
            <a:pPr algn="l"/>
            <a:endParaRPr lang="de-DE" dirty="0" smtClean="0"/>
          </a:p>
        </p:txBody>
      </p:sp>
      <p:sp>
        <p:nvSpPr>
          <p:cNvPr id="3" name="Ellipse 2"/>
          <p:cNvSpPr/>
          <p:nvPr/>
        </p:nvSpPr>
        <p:spPr bwMode="auto">
          <a:xfrm>
            <a:off x="1981200" y="5410200"/>
            <a:ext cx="5334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981200" y="5715000"/>
            <a:ext cx="16161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Schleifenverstärkung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2400672" y="4800600"/>
            <a:ext cx="1539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Leerlaufverstärkung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475464" y="5867400"/>
            <a:ext cx="10454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Feedforward</a:t>
            </a:r>
            <a:endParaRPr lang="de-DE" dirty="0"/>
          </a:p>
        </p:txBody>
      </p:sp>
      <p:sp>
        <p:nvSpPr>
          <p:cNvPr id="81" name="Ellipse 80"/>
          <p:cNvSpPr/>
          <p:nvPr/>
        </p:nvSpPr>
        <p:spPr bwMode="auto">
          <a:xfrm>
            <a:off x="2133600" y="5029200"/>
            <a:ext cx="5334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2" name="Ellipse 81"/>
          <p:cNvSpPr/>
          <p:nvPr/>
        </p:nvSpPr>
        <p:spPr bwMode="auto">
          <a:xfrm>
            <a:off x="1447800" y="5029200"/>
            <a:ext cx="5334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1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 </a:t>
            </a:r>
            <a:r>
              <a:rPr lang="de-DE" sz="2000" dirty="0"/>
              <a:t>Schneller Spannungsteiler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200" dirty="0" smtClean="0"/>
              <a:t>Schneller Spannungsteiler</a:t>
            </a:r>
          </a:p>
          <a:p>
            <a:pPr eaLnBrk="1" hangingPunct="1"/>
            <a:r>
              <a:rPr lang="de-DE" sz="1200" dirty="0"/>
              <a:t>Wir haben zwar zwei Kondensatoren, nur 1 davon ist unabhängig. </a:t>
            </a:r>
            <a:endParaRPr lang="de-DE" sz="1200" dirty="0" smtClean="0"/>
          </a:p>
          <a:p>
            <a:pPr eaLnBrk="1" hangingPunct="1"/>
            <a:r>
              <a:rPr lang="de-DE" sz="1200" dirty="0"/>
              <a:t>Das Polynom im Nenner beschreibt die Schaltung wenn sie selbst überlassen wird (Eigenverhalten). Schalten wir </a:t>
            </a:r>
            <a:r>
              <a:rPr lang="de-DE" sz="1200" dirty="0" err="1"/>
              <a:t>vin</a:t>
            </a:r>
            <a:r>
              <a:rPr lang="de-DE" sz="1200" dirty="0"/>
              <a:t> aus – </a:t>
            </a:r>
            <a:r>
              <a:rPr lang="de-DE" sz="1200" dirty="0" err="1"/>
              <a:t>vin</a:t>
            </a:r>
            <a:r>
              <a:rPr lang="de-DE" sz="1200" dirty="0"/>
              <a:t> = 0, um das Eigenverhalten zu analysieren. Wir können die Kondensatoren und die Widerstände zusammenführen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239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 </a:t>
            </a:r>
            <a:r>
              <a:rPr lang="de-DE" sz="2000" dirty="0"/>
              <a:t>Schneller Spannungsteiler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200" dirty="0" smtClean="0"/>
              <a:t>Schneller Spannungsteiler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  <p:cxnSp>
        <p:nvCxnSpPr>
          <p:cNvPr id="78" name="Gerade Verbindung 77"/>
          <p:cNvCxnSpPr>
            <a:endCxn id="55" idx="3"/>
          </p:cNvCxnSpPr>
          <p:nvPr/>
        </p:nvCxnSpPr>
        <p:spPr bwMode="auto">
          <a:xfrm>
            <a:off x="2895600" y="1981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>
            <a:stCxn id="55" idx="1"/>
          </p:cNvCxnSpPr>
          <p:nvPr/>
        </p:nvCxnSpPr>
        <p:spPr bwMode="auto">
          <a:xfrm>
            <a:off x="2895600" y="2667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 flipH="1">
            <a:off x="2743200" y="3048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1066800" y="4267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 flipV="1">
            <a:off x="1828800" y="3733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1828800" y="3733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 flipV="1">
            <a:off x="1066800" y="32766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" name="Gerade Verbindung mit Pfeil 2047"/>
          <p:cNvCxnSpPr/>
          <p:nvPr/>
        </p:nvCxnSpPr>
        <p:spPr bwMode="auto">
          <a:xfrm>
            <a:off x="1066800" y="42672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2" name="Gerade Verbindung 2051"/>
          <p:cNvCxnSpPr/>
          <p:nvPr/>
        </p:nvCxnSpPr>
        <p:spPr bwMode="auto">
          <a:xfrm flipH="1">
            <a:off x="990600" y="3733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Ellipse 96"/>
          <p:cNvSpPr/>
          <p:nvPr/>
        </p:nvSpPr>
        <p:spPr bwMode="auto">
          <a:xfrm>
            <a:off x="1600200" y="2286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8" name="Gerade Verbindung 97"/>
          <p:cNvCxnSpPr>
            <a:endCxn id="97" idx="0"/>
          </p:cNvCxnSpPr>
          <p:nvPr/>
        </p:nvCxnSpPr>
        <p:spPr bwMode="auto">
          <a:xfrm>
            <a:off x="1828800" y="1981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1828800" y="2743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H="1">
            <a:off x="1676400" y="3048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8" name="Textfeld 2057"/>
          <p:cNvSpPr txBox="1"/>
          <p:nvPr/>
        </p:nvSpPr>
        <p:spPr>
          <a:xfrm>
            <a:off x="1447800" y="1981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2971800" y="1676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059" name="Textfeld 2058"/>
          <p:cNvSpPr txBox="1"/>
          <p:nvPr/>
        </p:nvSpPr>
        <p:spPr>
          <a:xfrm>
            <a:off x="762000" y="3200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3077656" y="42672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1066800" y="5638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mit Pfeil 108"/>
          <p:cNvCxnSpPr/>
          <p:nvPr/>
        </p:nvCxnSpPr>
        <p:spPr bwMode="auto">
          <a:xfrm flipV="1">
            <a:off x="1066800" y="46482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mit Pfeil 109"/>
          <p:cNvCxnSpPr/>
          <p:nvPr/>
        </p:nvCxnSpPr>
        <p:spPr bwMode="auto">
          <a:xfrm>
            <a:off x="1066800" y="56388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 flipH="1">
            <a:off x="990600" y="5105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7620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113" name="Textfeld 112"/>
          <p:cNvSpPr txBox="1"/>
          <p:nvPr/>
        </p:nvSpPr>
        <p:spPr>
          <a:xfrm>
            <a:off x="3077656" y="56388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14" name="Textfeld 113"/>
          <p:cNvSpPr txBox="1"/>
          <p:nvPr/>
        </p:nvSpPr>
        <p:spPr>
          <a:xfrm>
            <a:off x="1905000" y="3429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1447800" y="54102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1981200" y="5029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graphicFrame>
        <p:nvGraphicFramePr>
          <p:cNvPr id="2062" name="Objekt 20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1684640"/>
              </p:ext>
            </p:extLst>
          </p:nvPr>
        </p:nvGraphicFramePr>
        <p:xfrm>
          <a:off x="4191000" y="838200"/>
          <a:ext cx="31845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2" name="Formel" r:id="rId4" imgW="2336760" imgH="431640" progId="Equation.3">
                  <p:embed/>
                </p:oleObj>
              </mc:Choice>
              <mc:Fallback>
                <p:oleObj name="Formel" r:id="rId4" imgW="23367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838200"/>
                        <a:ext cx="318452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" name="Textfeld 120"/>
          <p:cNvSpPr txBox="1"/>
          <p:nvPr/>
        </p:nvSpPr>
        <p:spPr>
          <a:xfrm>
            <a:off x="2853121" y="2667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R2</a:t>
            </a:r>
            <a:endParaRPr lang="de-DE" dirty="0"/>
          </a:p>
        </p:txBody>
      </p:sp>
      <p:sp>
        <p:nvSpPr>
          <p:cNvPr id="122" name="Textfeld 121"/>
          <p:cNvSpPr txBox="1"/>
          <p:nvPr/>
        </p:nvSpPr>
        <p:spPr>
          <a:xfrm>
            <a:off x="2014921" y="1676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C1</a:t>
            </a:r>
            <a:endParaRPr lang="de-DE" dirty="0"/>
          </a:p>
        </p:txBody>
      </p:sp>
      <p:graphicFrame>
        <p:nvGraphicFramePr>
          <p:cNvPr id="123" name="Objekt 1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8344740"/>
              </p:ext>
            </p:extLst>
          </p:nvPr>
        </p:nvGraphicFramePr>
        <p:xfrm>
          <a:off x="4191000" y="1630362"/>
          <a:ext cx="231775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3" name="Formel" r:id="rId6" imgW="1701720" imgH="241200" progId="Equation.3">
                  <p:embed/>
                </p:oleObj>
              </mc:Choice>
              <mc:Fallback>
                <p:oleObj name="Formel" r:id="rId6" imgW="1701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630362"/>
                        <a:ext cx="231775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" name="Objekt 1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6400769"/>
              </p:ext>
            </p:extLst>
          </p:nvPr>
        </p:nvGraphicFramePr>
        <p:xfrm>
          <a:off x="3657600" y="2895600"/>
          <a:ext cx="35274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4" name="Formel" r:id="rId8" imgW="2590560" imgH="431640" progId="Equation.3">
                  <p:embed/>
                </p:oleObj>
              </mc:Choice>
              <mc:Fallback>
                <p:oleObj name="Formel" r:id="rId8" imgW="2590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895600"/>
                        <a:ext cx="352742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" name="Objekt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0349464"/>
              </p:ext>
            </p:extLst>
          </p:nvPr>
        </p:nvGraphicFramePr>
        <p:xfrm>
          <a:off x="4191000" y="2025650"/>
          <a:ext cx="30765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5" name="Formel" r:id="rId10" imgW="2260440" imgH="431640" progId="Equation.3">
                  <p:embed/>
                </p:oleObj>
              </mc:Choice>
              <mc:Fallback>
                <p:oleObj name="Formel" r:id="rId10" imgW="2260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025650"/>
                        <a:ext cx="307657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" name="Textfeld 125"/>
          <p:cNvSpPr txBox="1"/>
          <p:nvPr/>
        </p:nvSpPr>
        <p:spPr>
          <a:xfrm>
            <a:off x="1066800" y="3429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1066800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graphicFrame>
        <p:nvGraphicFramePr>
          <p:cNvPr id="128" name="Objekt 1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5184224"/>
              </p:ext>
            </p:extLst>
          </p:nvPr>
        </p:nvGraphicFramePr>
        <p:xfrm>
          <a:off x="228600" y="5867400"/>
          <a:ext cx="3776662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6" name="Formel" r:id="rId12" imgW="2768400" imgH="431640" progId="Equation.3">
                  <p:embed/>
                </p:oleObj>
              </mc:Choice>
              <mc:Fallback>
                <p:oleObj name="Formel" r:id="rId12" imgW="2768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867400"/>
                        <a:ext cx="3776662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uppieren 8"/>
          <p:cNvGrpSpPr/>
          <p:nvPr/>
        </p:nvGrpSpPr>
        <p:grpSpPr>
          <a:xfrm>
            <a:off x="1828800" y="1752600"/>
            <a:ext cx="1066800" cy="457200"/>
            <a:chOff x="1828800" y="1752600"/>
            <a:chExt cx="1066800" cy="457200"/>
          </a:xfrm>
        </p:grpSpPr>
        <p:cxnSp>
          <p:nvCxnSpPr>
            <p:cNvPr id="93" name="Gerade Verbindung 92"/>
            <p:cNvCxnSpPr/>
            <p:nvPr/>
          </p:nvCxnSpPr>
          <p:spPr bwMode="auto">
            <a:xfrm>
              <a:off x="1828800" y="1981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48" name="Gruppieren 47"/>
            <p:cNvGrpSpPr/>
            <p:nvPr/>
          </p:nvGrpSpPr>
          <p:grpSpPr>
            <a:xfrm rot="16200000">
              <a:off x="2171700" y="1943100"/>
              <a:ext cx="457200" cy="76200"/>
              <a:chOff x="2667000" y="2438400"/>
              <a:chExt cx="457200" cy="76200"/>
            </a:xfrm>
          </p:grpSpPr>
          <p:cxnSp>
            <p:nvCxnSpPr>
              <p:cNvPr id="49" name="Gerade Verbindung 48"/>
              <p:cNvCxnSpPr/>
              <p:nvPr/>
            </p:nvCxnSpPr>
            <p:spPr bwMode="auto">
              <a:xfrm>
                <a:off x="2667000" y="24384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0" name="Gerade Verbindung 49"/>
              <p:cNvCxnSpPr/>
              <p:nvPr/>
            </p:nvCxnSpPr>
            <p:spPr bwMode="auto">
              <a:xfrm>
                <a:off x="2667000" y="25146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51" name="Gerade Verbindung 50"/>
            <p:cNvCxnSpPr/>
            <p:nvPr/>
          </p:nvCxnSpPr>
          <p:spPr bwMode="auto">
            <a:xfrm>
              <a:off x="2438400" y="19812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5" name="Rechteck 54"/>
          <p:cNvSpPr/>
          <p:nvPr/>
        </p:nvSpPr>
        <p:spPr bwMode="auto">
          <a:xfrm rot="16200000">
            <a:off x="2705100" y="2400300"/>
            <a:ext cx="3810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0" name="Gerade Verbindung 59"/>
          <p:cNvCxnSpPr/>
          <p:nvPr/>
        </p:nvCxnSpPr>
        <p:spPr bwMode="auto">
          <a:xfrm flipV="1">
            <a:off x="18288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Rechteck 51"/>
          <p:cNvSpPr/>
          <p:nvPr/>
        </p:nvSpPr>
        <p:spPr bwMode="auto">
          <a:xfrm rot="10800000">
            <a:off x="2209800" y="1371600"/>
            <a:ext cx="3810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3" name="Gerade Verbindung 52"/>
          <p:cNvCxnSpPr>
            <a:stCxn id="52" idx="1"/>
          </p:cNvCxnSpPr>
          <p:nvPr/>
        </p:nvCxnSpPr>
        <p:spPr bwMode="auto">
          <a:xfrm>
            <a:off x="2590800" y="144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895600" y="1447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1828800" y="1447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1828800" y="1447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 rot="16200000" flipV="1">
            <a:off x="2895600" y="2286000"/>
            <a:ext cx="1066800" cy="457200"/>
            <a:chOff x="1828800" y="1752600"/>
            <a:chExt cx="1066800" cy="457200"/>
          </a:xfrm>
        </p:grpSpPr>
        <p:cxnSp>
          <p:nvCxnSpPr>
            <p:cNvPr id="62" name="Gerade Verbindung 61"/>
            <p:cNvCxnSpPr/>
            <p:nvPr/>
          </p:nvCxnSpPr>
          <p:spPr bwMode="auto">
            <a:xfrm>
              <a:off x="1828800" y="1981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63" name="Gruppieren 62"/>
            <p:cNvGrpSpPr/>
            <p:nvPr/>
          </p:nvGrpSpPr>
          <p:grpSpPr>
            <a:xfrm rot="16200000">
              <a:off x="2171700" y="1943100"/>
              <a:ext cx="457200" cy="76200"/>
              <a:chOff x="2667000" y="2438400"/>
              <a:chExt cx="457200" cy="76200"/>
            </a:xfrm>
          </p:grpSpPr>
          <p:cxnSp>
            <p:nvCxnSpPr>
              <p:cNvPr id="65" name="Gerade Verbindung 64"/>
              <p:cNvCxnSpPr/>
              <p:nvPr/>
            </p:nvCxnSpPr>
            <p:spPr bwMode="auto">
              <a:xfrm>
                <a:off x="2667000" y="24384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6" name="Gerade Verbindung 65"/>
              <p:cNvCxnSpPr/>
              <p:nvPr/>
            </p:nvCxnSpPr>
            <p:spPr bwMode="auto">
              <a:xfrm>
                <a:off x="2667000" y="25146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64" name="Gerade Verbindung 63"/>
            <p:cNvCxnSpPr/>
            <p:nvPr/>
          </p:nvCxnSpPr>
          <p:spPr bwMode="auto">
            <a:xfrm>
              <a:off x="2438400" y="19812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7" name="Gerade Verbindung 66"/>
          <p:cNvCxnSpPr/>
          <p:nvPr/>
        </p:nvCxnSpPr>
        <p:spPr bwMode="auto">
          <a:xfrm flipH="1">
            <a:off x="3276600" y="3048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rot="10800000">
            <a:off x="2895600" y="198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Textfeld 68"/>
          <p:cNvSpPr txBox="1"/>
          <p:nvPr/>
        </p:nvSpPr>
        <p:spPr>
          <a:xfrm>
            <a:off x="3429000" y="25146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C2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1828800" y="1143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R1</a:t>
            </a:r>
            <a:endParaRPr lang="de-DE" dirty="0"/>
          </a:p>
        </p:txBody>
      </p:sp>
      <p:sp>
        <p:nvSpPr>
          <p:cNvPr id="72" name="Bogen 71"/>
          <p:cNvSpPr/>
          <p:nvPr/>
        </p:nvSpPr>
        <p:spPr bwMode="auto">
          <a:xfrm flipH="1" flipV="1">
            <a:off x="1600200" y="4572000"/>
            <a:ext cx="2133600" cy="838200"/>
          </a:xfrm>
          <a:prstGeom prst="arc">
            <a:avLst>
              <a:gd name="adj1" fmla="val 16200000"/>
              <a:gd name="adj2" fmla="val 2051398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2743200" y="5410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1447800" y="52578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82" name="Objek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3835476"/>
              </p:ext>
            </p:extLst>
          </p:nvPr>
        </p:nvGraphicFramePr>
        <p:xfrm>
          <a:off x="7848600" y="1981200"/>
          <a:ext cx="1071562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7" name="Formel" r:id="rId14" imgW="787320" imgH="431640" progId="Equation.3">
                  <p:embed/>
                </p:oleObj>
              </mc:Choice>
              <mc:Fallback>
                <p:oleObj name="Formel" r:id="rId14" imgW="787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1981200"/>
                        <a:ext cx="1071562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k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845845"/>
              </p:ext>
            </p:extLst>
          </p:nvPr>
        </p:nvGraphicFramePr>
        <p:xfrm>
          <a:off x="7708900" y="2895600"/>
          <a:ext cx="14351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8" name="Formel" r:id="rId16" imgW="1054080" imgH="431640" progId="Equation.3">
                  <p:embed/>
                </p:oleObj>
              </mc:Choice>
              <mc:Fallback>
                <p:oleObj name="Formel" r:id="rId16" imgW="1054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8900" y="2895600"/>
                        <a:ext cx="143510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7341871"/>
              </p:ext>
            </p:extLst>
          </p:nvPr>
        </p:nvGraphicFramePr>
        <p:xfrm>
          <a:off x="3886200" y="3581400"/>
          <a:ext cx="3170238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9" name="Formel" r:id="rId18" imgW="2323800" imgH="431640" progId="Equation.3">
                  <p:embed/>
                </p:oleObj>
              </mc:Choice>
              <mc:Fallback>
                <p:oleObj name="Formel" r:id="rId18" imgW="2323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581400"/>
                        <a:ext cx="3170238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4" name="Gerade Verbindung mit Pfeil 83"/>
          <p:cNvCxnSpPr/>
          <p:nvPr/>
        </p:nvCxnSpPr>
        <p:spPr bwMode="auto">
          <a:xfrm>
            <a:off x="5562600" y="50292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 flipV="1">
            <a:off x="5562600" y="43434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>
            <a:off x="5562600" y="5181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 flipH="1" flipV="1">
            <a:off x="6400800" y="5181600"/>
            <a:ext cx="6096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5562600" y="60960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mit Pfeil 88"/>
          <p:cNvCxnSpPr/>
          <p:nvPr/>
        </p:nvCxnSpPr>
        <p:spPr bwMode="auto">
          <a:xfrm flipV="1">
            <a:off x="5562600" y="54102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5562600" y="6096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6248400" y="6096000"/>
            <a:ext cx="3048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6400800" y="49530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5105400" y="60960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1" name="Objek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5964092"/>
              </p:ext>
            </p:extLst>
          </p:nvPr>
        </p:nvGraphicFramePr>
        <p:xfrm>
          <a:off x="7162800" y="4724400"/>
          <a:ext cx="6064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0" name="Formel" r:id="rId20" imgW="444240" imgH="203040" progId="Equation.3">
                  <p:embed/>
                </p:oleObj>
              </mc:Choice>
              <mc:Fallback>
                <p:oleObj name="Formel" r:id="rId20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4724400"/>
                        <a:ext cx="60642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" name="Objekt 1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6822634"/>
              </p:ext>
            </p:extLst>
          </p:nvPr>
        </p:nvGraphicFramePr>
        <p:xfrm>
          <a:off x="4640263" y="4419600"/>
          <a:ext cx="882650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1" name="Formel" r:id="rId22" imgW="647640" imgH="203040" progId="Equation.3">
                  <p:embed/>
                </p:oleObj>
              </mc:Choice>
              <mc:Fallback>
                <p:oleObj name="Formel" r:id="rId22" imgW="647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0263" y="4419600"/>
                        <a:ext cx="882650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Textfeld 103"/>
          <p:cNvSpPr txBox="1"/>
          <p:nvPr/>
        </p:nvSpPr>
        <p:spPr>
          <a:xfrm>
            <a:off x="6553200" y="63246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-90</a:t>
            </a:r>
            <a:endParaRPr lang="de-DE" dirty="0"/>
          </a:p>
        </p:txBody>
      </p:sp>
      <p:graphicFrame>
        <p:nvGraphicFramePr>
          <p:cNvPr id="107" name="Objekt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6761094"/>
              </p:ext>
            </p:extLst>
          </p:nvPr>
        </p:nvGraphicFramePr>
        <p:xfrm>
          <a:off x="7086600" y="5791200"/>
          <a:ext cx="6064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2" name="Formel" r:id="rId24" imgW="444240" imgH="203040" progId="Equation.3">
                  <p:embed/>
                </p:oleObj>
              </mc:Choice>
              <mc:Fallback>
                <p:oleObj name="Formel" r:id="rId24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791200"/>
                        <a:ext cx="60642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" name="Objek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647204"/>
              </p:ext>
            </p:extLst>
          </p:nvPr>
        </p:nvGraphicFramePr>
        <p:xfrm>
          <a:off x="4876800" y="5410200"/>
          <a:ext cx="588963" cy="2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3" name="Formel" r:id="rId25" imgW="431640" imgH="177480" progId="Equation.3">
                  <p:embed/>
                </p:oleObj>
              </mc:Choice>
              <mc:Fallback>
                <p:oleObj name="Formel" r:id="rId25" imgW="431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410200"/>
                        <a:ext cx="588963" cy="242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5" name="Gerade Verbindung 114"/>
          <p:cNvCxnSpPr/>
          <p:nvPr/>
        </p:nvCxnSpPr>
        <p:spPr bwMode="auto">
          <a:xfrm>
            <a:off x="7010400" y="56388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6858000" y="6096000"/>
            <a:ext cx="3048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6553200" y="6553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7010400" y="49530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mit Pfeil 2"/>
          <p:cNvCxnSpPr/>
          <p:nvPr/>
        </p:nvCxnSpPr>
        <p:spPr bwMode="auto">
          <a:xfrm>
            <a:off x="7315200" y="22860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mit Pfeil 128"/>
          <p:cNvCxnSpPr/>
          <p:nvPr/>
        </p:nvCxnSpPr>
        <p:spPr bwMode="auto">
          <a:xfrm>
            <a:off x="7239000" y="32004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feld 129"/>
          <p:cNvSpPr txBox="1"/>
          <p:nvPr/>
        </p:nvSpPr>
        <p:spPr>
          <a:xfrm>
            <a:off x="6019800" y="19050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S=0</a:t>
            </a:r>
            <a:endParaRPr lang="de-DE" dirty="0"/>
          </a:p>
        </p:txBody>
      </p:sp>
      <p:sp>
        <p:nvSpPr>
          <p:cNvPr id="131" name="Textfeld 130"/>
          <p:cNvSpPr txBox="1"/>
          <p:nvPr/>
        </p:nvSpPr>
        <p:spPr>
          <a:xfrm>
            <a:off x="5486400" y="2743200"/>
            <a:ext cx="1031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S=unendlich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19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 </a:t>
            </a:r>
            <a:r>
              <a:rPr lang="de-DE" sz="2000" dirty="0"/>
              <a:t>Schneller Spannungsteiler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200" dirty="0" smtClean="0"/>
              <a:t>Schneller Spannungsteiler</a:t>
            </a:r>
          </a:p>
          <a:p>
            <a:pPr eaLnBrk="1" hangingPunct="1"/>
            <a:r>
              <a:rPr lang="de-DE" sz="1200" dirty="0"/>
              <a:t>Kurz nach dem Einschalten ist die Ausgangsspannung fließt viel Strom durch die Kondensatoren – sie sind an die Spannungsquelle </a:t>
            </a:r>
            <a:r>
              <a:rPr lang="de-DE" sz="1200" dirty="0" err="1"/>
              <a:t>vin</a:t>
            </a:r>
            <a:r>
              <a:rPr lang="de-DE" sz="1200" dirty="0"/>
              <a:t> kurzgeschlossen. Wir können im diesen kurzen Intervall die Widerstände vernachlässigen. Die Spannung am Ausgang im Moment 0+ ist durch den kapazitiven Spannungsteiler gegeben. </a:t>
            </a:r>
            <a:endParaRPr lang="de-DE" sz="1200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8671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 </a:t>
            </a:r>
            <a:r>
              <a:rPr lang="de-DE" sz="2000" dirty="0"/>
              <a:t>Schneller Spannungsteiler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200" dirty="0" smtClean="0"/>
              <a:t>Schneller Spannungsteiler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cxnSp>
        <p:nvCxnSpPr>
          <p:cNvPr id="78" name="Gerade Verbindung 77"/>
          <p:cNvCxnSpPr>
            <a:endCxn id="55" idx="3"/>
          </p:cNvCxnSpPr>
          <p:nvPr/>
        </p:nvCxnSpPr>
        <p:spPr bwMode="auto">
          <a:xfrm>
            <a:off x="2895600" y="1981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>
            <a:stCxn id="55" idx="1"/>
          </p:cNvCxnSpPr>
          <p:nvPr/>
        </p:nvCxnSpPr>
        <p:spPr bwMode="auto">
          <a:xfrm>
            <a:off x="2895600" y="2667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 flipH="1">
            <a:off x="2743200" y="3048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1066800" y="4267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 flipV="1">
            <a:off x="1828800" y="3733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1828800" y="3733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 flipV="1">
            <a:off x="1066800" y="32766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" name="Gerade Verbindung mit Pfeil 2047"/>
          <p:cNvCxnSpPr/>
          <p:nvPr/>
        </p:nvCxnSpPr>
        <p:spPr bwMode="auto">
          <a:xfrm>
            <a:off x="1066800" y="42672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2" name="Gerade Verbindung 2051"/>
          <p:cNvCxnSpPr/>
          <p:nvPr/>
        </p:nvCxnSpPr>
        <p:spPr bwMode="auto">
          <a:xfrm flipH="1">
            <a:off x="990600" y="3733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Ellipse 96"/>
          <p:cNvSpPr/>
          <p:nvPr/>
        </p:nvSpPr>
        <p:spPr bwMode="auto">
          <a:xfrm>
            <a:off x="1600200" y="2286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8" name="Gerade Verbindung 97"/>
          <p:cNvCxnSpPr>
            <a:endCxn id="97" idx="0"/>
          </p:cNvCxnSpPr>
          <p:nvPr/>
        </p:nvCxnSpPr>
        <p:spPr bwMode="auto">
          <a:xfrm>
            <a:off x="1828800" y="1981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1828800" y="2743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H="1">
            <a:off x="1676400" y="3048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8" name="Textfeld 2057"/>
          <p:cNvSpPr txBox="1"/>
          <p:nvPr/>
        </p:nvSpPr>
        <p:spPr>
          <a:xfrm>
            <a:off x="1447800" y="1981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2971800" y="1676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059" name="Textfeld 2058"/>
          <p:cNvSpPr txBox="1"/>
          <p:nvPr/>
        </p:nvSpPr>
        <p:spPr>
          <a:xfrm>
            <a:off x="762000" y="3200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3077656" y="42672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1066800" y="5638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mit Pfeil 108"/>
          <p:cNvCxnSpPr/>
          <p:nvPr/>
        </p:nvCxnSpPr>
        <p:spPr bwMode="auto">
          <a:xfrm flipV="1">
            <a:off x="1066800" y="46482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mit Pfeil 109"/>
          <p:cNvCxnSpPr/>
          <p:nvPr/>
        </p:nvCxnSpPr>
        <p:spPr bwMode="auto">
          <a:xfrm>
            <a:off x="1066800" y="56388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 flipH="1">
            <a:off x="990600" y="5105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7620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113" name="Textfeld 112"/>
          <p:cNvSpPr txBox="1"/>
          <p:nvPr/>
        </p:nvSpPr>
        <p:spPr>
          <a:xfrm>
            <a:off x="3077656" y="56388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14" name="Textfeld 113"/>
          <p:cNvSpPr txBox="1"/>
          <p:nvPr/>
        </p:nvSpPr>
        <p:spPr>
          <a:xfrm>
            <a:off x="1905000" y="3429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1447800" y="54102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1981200" y="5029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graphicFrame>
        <p:nvGraphicFramePr>
          <p:cNvPr id="2062" name="Objekt 20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6086561"/>
              </p:ext>
            </p:extLst>
          </p:nvPr>
        </p:nvGraphicFramePr>
        <p:xfrm>
          <a:off x="4191000" y="838200"/>
          <a:ext cx="31845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6" name="Formel" r:id="rId4" imgW="2336760" imgH="431640" progId="Equation.3">
                  <p:embed/>
                </p:oleObj>
              </mc:Choice>
              <mc:Fallback>
                <p:oleObj name="Formel" r:id="rId4" imgW="23367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838200"/>
                        <a:ext cx="318452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" name="Textfeld 120"/>
          <p:cNvSpPr txBox="1"/>
          <p:nvPr/>
        </p:nvSpPr>
        <p:spPr>
          <a:xfrm>
            <a:off x="2853121" y="2667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R2</a:t>
            </a:r>
            <a:endParaRPr lang="de-DE" dirty="0"/>
          </a:p>
        </p:txBody>
      </p:sp>
      <p:sp>
        <p:nvSpPr>
          <p:cNvPr id="122" name="Textfeld 121"/>
          <p:cNvSpPr txBox="1"/>
          <p:nvPr/>
        </p:nvSpPr>
        <p:spPr>
          <a:xfrm>
            <a:off x="2014921" y="1676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C1</a:t>
            </a:r>
            <a:endParaRPr lang="de-DE" dirty="0"/>
          </a:p>
        </p:txBody>
      </p:sp>
      <p:graphicFrame>
        <p:nvGraphicFramePr>
          <p:cNvPr id="123" name="Objekt 1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1013490"/>
              </p:ext>
            </p:extLst>
          </p:nvPr>
        </p:nvGraphicFramePr>
        <p:xfrm>
          <a:off x="4191000" y="1630362"/>
          <a:ext cx="231775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7" name="Formel" r:id="rId6" imgW="1701720" imgH="241200" progId="Equation.3">
                  <p:embed/>
                </p:oleObj>
              </mc:Choice>
              <mc:Fallback>
                <p:oleObj name="Formel" r:id="rId6" imgW="1701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630362"/>
                        <a:ext cx="231775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" name="Objekt 1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7491015"/>
              </p:ext>
            </p:extLst>
          </p:nvPr>
        </p:nvGraphicFramePr>
        <p:xfrm>
          <a:off x="3657600" y="2895600"/>
          <a:ext cx="35274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8" name="Formel" r:id="rId8" imgW="2590560" imgH="431640" progId="Equation.3">
                  <p:embed/>
                </p:oleObj>
              </mc:Choice>
              <mc:Fallback>
                <p:oleObj name="Formel" r:id="rId8" imgW="2590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895600"/>
                        <a:ext cx="352742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" name="Objekt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807148"/>
              </p:ext>
            </p:extLst>
          </p:nvPr>
        </p:nvGraphicFramePr>
        <p:xfrm>
          <a:off x="4191000" y="2025650"/>
          <a:ext cx="30765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9" name="Formel" r:id="rId10" imgW="2260440" imgH="431640" progId="Equation.3">
                  <p:embed/>
                </p:oleObj>
              </mc:Choice>
              <mc:Fallback>
                <p:oleObj name="Formel" r:id="rId10" imgW="2260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025650"/>
                        <a:ext cx="307657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" name="Textfeld 125"/>
          <p:cNvSpPr txBox="1"/>
          <p:nvPr/>
        </p:nvSpPr>
        <p:spPr>
          <a:xfrm>
            <a:off x="1066800" y="3429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1066800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graphicFrame>
        <p:nvGraphicFramePr>
          <p:cNvPr id="128" name="Objekt 1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1811968"/>
              </p:ext>
            </p:extLst>
          </p:nvPr>
        </p:nvGraphicFramePr>
        <p:xfrm>
          <a:off x="228600" y="5867400"/>
          <a:ext cx="3776662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0" name="Formel" r:id="rId12" imgW="2768400" imgH="431640" progId="Equation.3">
                  <p:embed/>
                </p:oleObj>
              </mc:Choice>
              <mc:Fallback>
                <p:oleObj name="Formel" r:id="rId12" imgW="2768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867400"/>
                        <a:ext cx="3776662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uppieren 8"/>
          <p:cNvGrpSpPr/>
          <p:nvPr/>
        </p:nvGrpSpPr>
        <p:grpSpPr>
          <a:xfrm>
            <a:off x="1828800" y="1752600"/>
            <a:ext cx="1066800" cy="457200"/>
            <a:chOff x="1828800" y="1752600"/>
            <a:chExt cx="1066800" cy="457200"/>
          </a:xfrm>
        </p:grpSpPr>
        <p:cxnSp>
          <p:nvCxnSpPr>
            <p:cNvPr id="93" name="Gerade Verbindung 92"/>
            <p:cNvCxnSpPr/>
            <p:nvPr/>
          </p:nvCxnSpPr>
          <p:spPr bwMode="auto">
            <a:xfrm>
              <a:off x="1828800" y="1981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48" name="Gruppieren 47"/>
            <p:cNvGrpSpPr/>
            <p:nvPr/>
          </p:nvGrpSpPr>
          <p:grpSpPr>
            <a:xfrm rot="16200000">
              <a:off x="2171700" y="1943100"/>
              <a:ext cx="457200" cy="76200"/>
              <a:chOff x="2667000" y="2438400"/>
              <a:chExt cx="457200" cy="76200"/>
            </a:xfrm>
          </p:grpSpPr>
          <p:cxnSp>
            <p:nvCxnSpPr>
              <p:cNvPr id="49" name="Gerade Verbindung 48"/>
              <p:cNvCxnSpPr/>
              <p:nvPr/>
            </p:nvCxnSpPr>
            <p:spPr bwMode="auto">
              <a:xfrm>
                <a:off x="2667000" y="24384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0" name="Gerade Verbindung 49"/>
              <p:cNvCxnSpPr/>
              <p:nvPr/>
            </p:nvCxnSpPr>
            <p:spPr bwMode="auto">
              <a:xfrm>
                <a:off x="2667000" y="25146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51" name="Gerade Verbindung 50"/>
            <p:cNvCxnSpPr/>
            <p:nvPr/>
          </p:nvCxnSpPr>
          <p:spPr bwMode="auto">
            <a:xfrm>
              <a:off x="2438400" y="19812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5" name="Rechteck 54"/>
          <p:cNvSpPr/>
          <p:nvPr/>
        </p:nvSpPr>
        <p:spPr bwMode="auto">
          <a:xfrm rot="16200000">
            <a:off x="2705100" y="2400300"/>
            <a:ext cx="3810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0" name="Gerade Verbindung 59"/>
          <p:cNvCxnSpPr/>
          <p:nvPr/>
        </p:nvCxnSpPr>
        <p:spPr bwMode="auto">
          <a:xfrm flipV="1">
            <a:off x="18288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Rechteck 51"/>
          <p:cNvSpPr/>
          <p:nvPr/>
        </p:nvSpPr>
        <p:spPr bwMode="auto">
          <a:xfrm rot="10800000">
            <a:off x="2209800" y="1371600"/>
            <a:ext cx="3810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3" name="Gerade Verbindung 52"/>
          <p:cNvCxnSpPr>
            <a:stCxn id="52" idx="1"/>
          </p:cNvCxnSpPr>
          <p:nvPr/>
        </p:nvCxnSpPr>
        <p:spPr bwMode="auto">
          <a:xfrm>
            <a:off x="2590800" y="144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895600" y="1447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1828800" y="1447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1828800" y="1447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 rot="16200000" flipV="1">
            <a:off x="2895600" y="2286000"/>
            <a:ext cx="1066800" cy="457200"/>
            <a:chOff x="1828800" y="1752600"/>
            <a:chExt cx="1066800" cy="457200"/>
          </a:xfrm>
        </p:grpSpPr>
        <p:cxnSp>
          <p:nvCxnSpPr>
            <p:cNvPr id="62" name="Gerade Verbindung 61"/>
            <p:cNvCxnSpPr/>
            <p:nvPr/>
          </p:nvCxnSpPr>
          <p:spPr bwMode="auto">
            <a:xfrm>
              <a:off x="1828800" y="1981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63" name="Gruppieren 62"/>
            <p:cNvGrpSpPr/>
            <p:nvPr/>
          </p:nvGrpSpPr>
          <p:grpSpPr>
            <a:xfrm rot="16200000">
              <a:off x="2171700" y="1943100"/>
              <a:ext cx="457200" cy="76200"/>
              <a:chOff x="2667000" y="2438400"/>
              <a:chExt cx="457200" cy="76200"/>
            </a:xfrm>
          </p:grpSpPr>
          <p:cxnSp>
            <p:nvCxnSpPr>
              <p:cNvPr id="65" name="Gerade Verbindung 64"/>
              <p:cNvCxnSpPr/>
              <p:nvPr/>
            </p:nvCxnSpPr>
            <p:spPr bwMode="auto">
              <a:xfrm>
                <a:off x="2667000" y="24384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6" name="Gerade Verbindung 65"/>
              <p:cNvCxnSpPr/>
              <p:nvPr/>
            </p:nvCxnSpPr>
            <p:spPr bwMode="auto">
              <a:xfrm>
                <a:off x="2667000" y="25146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64" name="Gerade Verbindung 63"/>
            <p:cNvCxnSpPr/>
            <p:nvPr/>
          </p:nvCxnSpPr>
          <p:spPr bwMode="auto">
            <a:xfrm>
              <a:off x="2438400" y="19812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7" name="Gerade Verbindung 66"/>
          <p:cNvCxnSpPr/>
          <p:nvPr/>
        </p:nvCxnSpPr>
        <p:spPr bwMode="auto">
          <a:xfrm flipH="1">
            <a:off x="3276600" y="3048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rot="10800000">
            <a:off x="2895600" y="198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Textfeld 68"/>
          <p:cNvSpPr txBox="1"/>
          <p:nvPr/>
        </p:nvSpPr>
        <p:spPr>
          <a:xfrm>
            <a:off x="3429000" y="25146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C2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1828800" y="1143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R1</a:t>
            </a:r>
            <a:endParaRPr lang="de-DE" dirty="0"/>
          </a:p>
        </p:txBody>
      </p:sp>
      <p:sp>
        <p:nvSpPr>
          <p:cNvPr id="72" name="Bogen 71"/>
          <p:cNvSpPr/>
          <p:nvPr/>
        </p:nvSpPr>
        <p:spPr bwMode="auto">
          <a:xfrm flipH="1" flipV="1">
            <a:off x="1600200" y="4572000"/>
            <a:ext cx="2133600" cy="838200"/>
          </a:xfrm>
          <a:prstGeom prst="arc">
            <a:avLst>
              <a:gd name="adj1" fmla="val 16200000"/>
              <a:gd name="adj2" fmla="val 2051398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2743200" y="5410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1447800" y="52578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82" name="Objek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9014160"/>
              </p:ext>
            </p:extLst>
          </p:nvPr>
        </p:nvGraphicFramePr>
        <p:xfrm>
          <a:off x="7848600" y="1981200"/>
          <a:ext cx="1071562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1" name="Formel" r:id="rId14" imgW="787320" imgH="431640" progId="Equation.3">
                  <p:embed/>
                </p:oleObj>
              </mc:Choice>
              <mc:Fallback>
                <p:oleObj name="Formel" r:id="rId14" imgW="787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1981200"/>
                        <a:ext cx="1071562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k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770580"/>
              </p:ext>
            </p:extLst>
          </p:nvPr>
        </p:nvGraphicFramePr>
        <p:xfrm>
          <a:off x="7708900" y="2895600"/>
          <a:ext cx="14351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2" name="Formel" r:id="rId16" imgW="1054080" imgH="431640" progId="Equation.3">
                  <p:embed/>
                </p:oleObj>
              </mc:Choice>
              <mc:Fallback>
                <p:oleObj name="Formel" r:id="rId16" imgW="1054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8900" y="2895600"/>
                        <a:ext cx="143510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234536"/>
              </p:ext>
            </p:extLst>
          </p:nvPr>
        </p:nvGraphicFramePr>
        <p:xfrm>
          <a:off x="3886200" y="3581400"/>
          <a:ext cx="3170238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3" name="Formel" r:id="rId18" imgW="2323800" imgH="431640" progId="Equation.3">
                  <p:embed/>
                </p:oleObj>
              </mc:Choice>
              <mc:Fallback>
                <p:oleObj name="Formel" r:id="rId18" imgW="2323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581400"/>
                        <a:ext cx="3170238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4" name="Gerade Verbindung mit Pfeil 83"/>
          <p:cNvCxnSpPr/>
          <p:nvPr/>
        </p:nvCxnSpPr>
        <p:spPr bwMode="auto">
          <a:xfrm>
            <a:off x="5562600" y="50292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 flipV="1">
            <a:off x="5562600" y="43434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>
            <a:off x="5562600" y="5181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 flipH="1" flipV="1">
            <a:off x="6400800" y="5181600"/>
            <a:ext cx="6096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5562600" y="60960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mit Pfeil 88"/>
          <p:cNvCxnSpPr/>
          <p:nvPr/>
        </p:nvCxnSpPr>
        <p:spPr bwMode="auto">
          <a:xfrm flipV="1">
            <a:off x="5562600" y="54102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5562600" y="6096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6248400" y="6096000"/>
            <a:ext cx="3048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6400800" y="49530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5105400" y="60960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1" name="Objek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53041"/>
              </p:ext>
            </p:extLst>
          </p:nvPr>
        </p:nvGraphicFramePr>
        <p:xfrm>
          <a:off x="7162800" y="4724400"/>
          <a:ext cx="6064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4" name="Formel" r:id="rId20" imgW="444240" imgH="203040" progId="Equation.3">
                  <p:embed/>
                </p:oleObj>
              </mc:Choice>
              <mc:Fallback>
                <p:oleObj name="Formel" r:id="rId20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4724400"/>
                        <a:ext cx="60642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" name="Objekt 1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4517795"/>
              </p:ext>
            </p:extLst>
          </p:nvPr>
        </p:nvGraphicFramePr>
        <p:xfrm>
          <a:off x="4640263" y="4419600"/>
          <a:ext cx="882650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5" name="Formel" r:id="rId22" imgW="647640" imgH="203040" progId="Equation.3">
                  <p:embed/>
                </p:oleObj>
              </mc:Choice>
              <mc:Fallback>
                <p:oleObj name="Formel" r:id="rId22" imgW="647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0263" y="4419600"/>
                        <a:ext cx="882650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Textfeld 103"/>
          <p:cNvSpPr txBox="1"/>
          <p:nvPr/>
        </p:nvSpPr>
        <p:spPr>
          <a:xfrm>
            <a:off x="6553200" y="63246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-90</a:t>
            </a:r>
            <a:endParaRPr lang="de-DE" dirty="0"/>
          </a:p>
        </p:txBody>
      </p:sp>
      <p:graphicFrame>
        <p:nvGraphicFramePr>
          <p:cNvPr id="107" name="Objekt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6306891"/>
              </p:ext>
            </p:extLst>
          </p:nvPr>
        </p:nvGraphicFramePr>
        <p:xfrm>
          <a:off x="7086600" y="5791200"/>
          <a:ext cx="6064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6" name="Formel" r:id="rId24" imgW="444240" imgH="203040" progId="Equation.3">
                  <p:embed/>
                </p:oleObj>
              </mc:Choice>
              <mc:Fallback>
                <p:oleObj name="Formel" r:id="rId24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791200"/>
                        <a:ext cx="60642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" name="Objek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3096693"/>
              </p:ext>
            </p:extLst>
          </p:nvPr>
        </p:nvGraphicFramePr>
        <p:xfrm>
          <a:off x="4876800" y="5410200"/>
          <a:ext cx="588963" cy="2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7" name="Formel" r:id="rId25" imgW="431640" imgH="177480" progId="Equation.3">
                  <p:embed/>
                </p:oleObj>
              </mc:Choice>
              <mc:Fallback>
                <p:oleObj name="Formel" r:id="rId25" imgW="431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410200"/>
                        <a:ext cx="588963" cy="242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5" name="Gerade Verbindung 114"/>
          <p:cNvCxnSpPr/>
          <p:nvPr/>
        </p:nvCxnSpPr>
        <p:spPr bwMode="auto">
          <a:xfrm>
            <a:off x="7010400" y="56388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6858000" y="6096000"/>
            <a:ext cx="3048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6553200" y="6553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7010400" y="49530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mit Pfeil 2"/>
          <p:cNvCxnSpPr/>
          <p:nvPr/>
        </p:nvCxnSpPr>
        <p:spPr bwMode="auto">
          <a:xfrm>
            <a:off x="7315200" y="22860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mit Pfeil 128"/>
          <p:cNvCxnSpPr/>
          <p:nvPr/>
        </p:nvCxnSpPr>
        <p:spPr bwMode="auto">
          <a:xfrm>
            <a:off x="7239000" y="32004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feld 129"/>
          <p:cNvSpPr txBox="1"/>
          <p:nvPr/>
        </p:nvSpPr>
        <p:spPr>
          <a:xfrm>
            <a:off x="6019800" y="19050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S=0</a:t>
            </a:r>
            <a:endParaRPr lang="de-DE" dirty="0"/>
          </a:p>
        </p:txBody>
      </p:sp>
      <p:sp>
        <p:nvSpPr>
          <p:cNvPr id="131" name="Textfeld 130"/>
          <p:cNvSpPr txBox="1"/>
          <p:nvPr/>
        </p:nvSpPr>
        <p:spPr>
          <a:xfrm>
            <a:off x="5486400" y="2743200"/>
            <a:ext cx="1031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S=unendlich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287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 </a:t>
            </a:r>
            <a:r>
              <a:rPr lang="de-DE" sz="2000" dirty="0"/>
              <a:t>Tiefpass + Spannungsteiler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Tiefpass + Spannungsteiler</a:t>
            </a:r>
            <a:endParaRPr lang="de-DE" sz="14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cxnSp>
        <p:nvCxnSpPr>
          <p:cNvPr id="78" name="Gerade Verbindung 77"/>
          <p:cNvCxnSpPr>
            <a:endCxn id="55" idx="3"/>
          </p:cNvCxnSpPr>
          <p:nvPr/>
        </p:nvCxnSpPr>
        <p:spPr bwMode="auto">
          <a:xfrm>
            <a:off x="2895600" y="1981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>
            <a:stCxn id="55" idx="1"/>
          </p:cNvCxnSpPr>
          <p:nvPr/>
        </p:nvCxnSpPr>
        <p:spPr bwMode="auto">
          <a:xfrm>
            <a:off x="2895600" y="2667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 flipH="1">
            <a:off x="2743200" y="3048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1066800" y="4267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 flipV="1">
            <a:off x="1828800" y="3733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1828800" y="3733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 flipV="1">
            <a:off x="1066800" y="32766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" name="Gerade Verbindung mit Pfeil 2047"/>
          <p:cNvCxnSpPr/>
          <p:nvPr/>
        </p:nvCxnSpPr>
        <p:spPr bwMode="auto">
          <a:xfrm>
            <a:off x="1066800" y="42672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2" name="Gerade Verbindung 2051"/>
          <p:cNvCxnSpPr/>
          <p:nvPr/>
        </p:nvCxnSpPr>
        <p:spPr bwMode="auto">
          <a:xfrm flipH="1">
            <a:off x="990600" y="3733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Ellipse 96"/>
          <p:cNvSpPr/>
          <p:nvPr/>
        </p:nvSpPr>
        <p:spPr bwMode="auto">
          <a:xfrm>
            <a:off x="1600200" y="2286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8" name="Gerade Verbindung 97"/>
          <p:cNvCxnSpPr>
            <a:endCxn id="97" idx="0"/>
          </p:cNvCxnSpPr>
          <p:nvPr/>
        </p:nvCxnSpPr>
        <p:spPr bwMode="auto">
          <a:xfrm>
            <a:off x="1828800" y="1981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1828800" y="2743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H="1">
            <a:off x="1676400" y="3048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8" name="Textfeld 2057"/>
          <p:cNvSpPr txBox="1"/>
          <p:nvPr/>
        </p:nvSpPr>
        <p:spPr>
          <a:xfrm>
            <a:off x="1447800" y="1981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2971800" y="1676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059" name="Textfeld 2058"/>
          <p:cNvSpPr txBox="1"/>
          <p:nvPr/>
        </p:nvSpPr>
        <p:spPr>
          <a:xfrm>
            <a:off x="762000" y="3200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3077656" y="42672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1066800" y="5638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mit Pfeil 108"/>
          <p:cNvCxnSpPr/>
          <p:nvPr/>
        </p:nvCxnSpPr>
        <p:spPr bwMode="auto">
          <a:xfrm flipV="1">
            <a:off x="1066800" y="46482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mit Pfeil 109"/>
          <p:cNvCxnSpPr/>
          <p:nvPr/>
        </p:nvCxnSpPr>
        <p:spPr bwMode="auto">
          <a:xfrm>
            <a:off x="1066800" y="56388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 flipH="1">
            <a:off x="990600" y="5105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7620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113" name="Textfeld 112"/>
          <p:cNvSpPr txBox="1"/>
          <p:nvPr/>
        </p:nvSpPr>
        <p:spPr>
          <a:xfrm>
            <a:off x="3077656" y="56388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14" name="Textfeld 113"/>
          <p:cNvSpPr txBox="1"/>
          <p:nvPr/>
        </p:nvSpPr>
        <p:spPr>
          <a:xfrm>
            <a:off x="1905000" y="3429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1981200" y="5029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graphicFrame>
        <p:nvGraphicFramePr>
          <p:cNvPr id="2062" name="Objekt 20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7846148"/>
              </p:ext>
            </p:extLst>
          </p:nvPr>
        </p:nvGraphicFramePr>
        <p:xfrm>
          <a:off x="4191000" y="1066800"/>
          <a:ext cx="28384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8" name="Formel" r:id="rId4" imgW="2082600" imgH="431640" progId="Equation.3">
                  <p:embed/>
                </p:oleObj>
              </mc:Choice>
              <mc:Fallback>
                <p:oleObj name="Formel" r:id="rId4" imgW="2082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066800"/>
                        <a:ext cx="283845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" name="Textfeld 120"/>
          <p:cNvSpPr txBox="1"/>
          <p:nvPr/>
        </p:nvSpPr>
        <p:spPr>
          <a:xfrm>
            <a:off x="2853121" y="2667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R2</a:t>
            </a:r>
            <a:endParaRPr lang="de-DE" dirty="0"/>
          </a:p>
        </p:txBody>
      </p:sp>
      <p:graphicFrame>
        <p:nvGraphicFramePr>
          <p:cNvPr id="123" name="Objekt 1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865032"/>
              </p:ext>
            </p:extLst>
          </p:nvPr>
        </p:nvGraphicFramePr>
        <p:xfrm>
          <a:off x="4191000" y="1828800"/>
          <a:ext cx="21621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9" name="Formel" r:id="rId6" imgW="1587240" imgH="241200" progId="Equation.3">
                  <p:embed/>
                </p:oleObj>
              </mc:Choice>
              <mc:Fallback>
                <p:oleObj name="Formel" r:id="rId6" imgW="15872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828800"/>
                        <a:ext cx="2162175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" name="Objekt 1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1327962"/>
              </p:ext>
            </p:extLst>
          </p:nvPr>
        </p:nvGraphicFramePr>
        <p:xfrm>
          <a:off x="4191000" y="3200400"/>
          <a:ext cx="2125662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0" name="Formel" r:id="rId8" imgW="1562040" imgH="228600" progId="Equation.3">
                  <p:embed/>
                </p:oleObj>
              </mc:Choice>
              <mc:Fallback>
                <p:oleObj name="Formel" r:id="rId8" imgW="1562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200400"/>
                        <a:ext cx="2125662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" name="Objekt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8865086"/>
              </p:ext>
            </p:extLst>
          </p:nvPr>
        </p:nvGraphicFramePr>
        <p:xfrm>
          <a:off x="4191000" y="2438400"/>
          <a:ext cx="30765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1" name="Formel" r:id="rId10" imgW="2260440" imgH="431640" progId="Equation.3">
                  <p:embed/>
                </p:oleObj>
              </mc:Choice>
              <mc:Fallback>
                <p:oleObj name="Formel" r:id="rId10" imgW="2260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438400"/>
                        <a:ext cx="307657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" name="Textfeld 125"/>
          <p:cNvSpPr txBox="1"/>
          <p:nvPr/>
        </p:nvSpPr>
        <p:spPr>
          <a:xfrm>
            <a:off x="1066800" y="3429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1066800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graphicFrame>
        <p:nvGraphicFramePr>
          <p:cNvPr id="128" name="Objekt 1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3256574"/>
              </p:ext>
            </p:extLst>
          </p:nvPr>
        </p:nvGraphicFramePr>
        <p:xfrm>
          <a:off x="381000" y="5867400"/>
          <a:ext cx="24415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2" name="Formel" r:id="rId12" imgW="1790640" imgH="431640" progId="Equation.3">
                  <p:embed/>
                </p:oleObj>
              </mc:Choice>
              <mc:Fallback>
                <p:oleObj name="Formel" r:id="rId12" imgW="17906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867400"/>
                        <a:ext cx="244157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Rechteck 54"/>
          <p:cNvSpPr/>
          <p:nvPr/>
        </p:nvSpPr>
        <p:spPr bwMode="auto">
          <a:xfrm rot="16200000">
            <a:off x="2705100" y="2400300"/>
            <a:ext cx="3810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0" name="Gerade Verbindung 59"/>
          <p:cNvCxnSpPr/>
          <p:nvPr/>
        </p:nvCxnSpPr>
        <p:spPr bwMode="auto">
          <a:xfrm flipV="1">
            <a:off x="18288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Rechteck 51"/>
          <p:cNvSpPr/>
          <p:nvPr/>
        </p:nvSpPr>
        <p:spPr bwMode="auto">
          <a:xfrm rot="10800000">
            <a:off x="2209800" y="1371600"/>
            <a:ext cx="3810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3" name="Gerade Verbindung 52"/>
          <p:cNvCxnSpPr>
            <a:stCxn id="52" idx="1"/>
          </p:cNvCxnSpPr>
          <p:nvPr/>
        </p:nvCxnSpPr>
        <p:spPr bwMode="auto">
          <a:xfrm>
            <a:off x="2590800" y="144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895600" y="1447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1828800" y="1447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1828800" y="1447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 rot="16200000" flipV="1">
            <a:off x="2895600" y="2286000"/>
            <a:ext cx="1066800" cy="457200"/>
            <a:chOff x="1828800" y="1752600"/>
            <a:chExt cx="1066800" cy="457200"/>
          </a:xfrm>
        </p:grpSpPr>
        <p:cxnSp>
          <p:nvCxnSpPr>
            <p:cNvPr id="62" name="Gerade Verbindung 61"/>
            <p:cNvCxnSpPr/>
            <p:nvPr/>
          </p:nvCxnSpPr>
          <p:spPr bwMode="auto">
            <a:xfrm>
              <a:off x="1828800" y="1981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63" name="Gruppieren 62"/>
            <p:cNvGrpSpPr/>
            <p:nvPr/>
          </p:nvGrpSpPr>
          <p:grpSpPr>
            <a:xfrm rot="16200000">
              <a:off x="2171700" y="1943100"/>
              <a:ext cx="457200" cy="76200"/>
              <a:chOff x="2667000" y="2438400"/>
              <a:chExt cx="457200" cy="76200"/>
            </a:xfrm>
          </p:grpSpPr>
          <p:cxnSp>
            <p:nvCxnSpPr>
              <p:cNvPr id="65" name="Gerade Verbindung 64"/>
              <p:cNvCxnSpPr/>
              <p:nvPr/>
            </p:nvCxnSpPr>
            <p:spPr bwMode="auto">
              <a:xfrm>
                <a:off x="2667000" y="24384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6" name="Gerade Verbindung 65"/>
              <p:cNvCxnSpPr/>
              <p:nvPr/>
            </p:nvCxnSpPr>
            <p:spPr bwMode="auto">
              <a:xfrm>
                <a:off x="2667000" y="25146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64" name="Gerade Verbindung 63"/>
            <p:cNvCxnSpPr/>
            <p:nvPr/>
          </p:nvCxnSpPr>
          <p:spPr bwMode="auto">
            <a:xfrm>
              <a:off x="2438400" y="19812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7" name="Gerade Verbindung 66"/>
          <p:cNvCxnSpPr/>
          <p:nvPr/>
        </p:nvCxnSpPr>
        <p:spPr bwMode="auto">
          <a:xfrm flipH="1">
            <a:off x="3276600" y="3048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rot="10800000">
            <a:off x="2895600" y="198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Textfeld 68"/>
          <p:cNvSpPr txBox="1"/>
          <p:nvPr/>
        </p:nvSpPr>
        <p:spPr>
          <a:xfrm>
            <a:off x="3429000" y="25146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C2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1828800" y="1143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R1</a:t>
            </a:r>
            <a:endParaRPr lang="de-DE" dirty="0"/>
          </a:p>
        </p:txBody>
      </p:sp>
      <p:sp>
        <p:nvSpPr>
          <p:cNvPr id="72" name="Bogen 71"/>
          <p:cNvSpPr/>
          <p:nvPr/>
        </p:nvSpPr>
        <p:spPr bwMode="auto">
          <a:xfrm flipH="1">
            <a:off x="1676400" y="5410200"/>
            <a:ext cx="2133600" cy="990600"/>
          </a:xfrm>
          <a:prstGeom prst="arc">
            <a:avLst>
              <a:gd name="adj1" fmla="val 16200000"/>
              <a:gd name="adj2" fmla="val 2051398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2743200" y="5410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1447800" y="54102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6995300"/>
              </p:ext>
            </p:extLst>
          </p:nvPr>
        </p:nvGraphicFramePr>
        <p:xfrm>
          <a:off x="7924800" y="2438400"/>
          <a:ext cx="1071563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3" name="Formel" r:id="rId14" imgW="787320" imgH="431640" progId="Equation.3">
                  <p:embed/>
                </p:oleObj>
              </mc:Choice>
              <mc:Fallback>
                <p:oleObj name="Formel" r:id="rId14" imgW="787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2438400"/>
                        <a:ext cx="1071563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k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08901"/>
              </p:ext>
            </p:extLst>
          </p:nvPr>
        </p:nvGraphicFramePr>
        <p:xfrm>
          <a:off x="7543800" y="3200400"/>
          <a:ext cx="51752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4" name="Formel" r:id="rId16" imgW="380880" imgH="215640" progId="Equation.3">
                  <p:embed/>
                </p:oleObj>
              </mc:Choice>
              <mc:Fallback>
                <p:oleObj name="Formel" r:id="rId16" imgW="380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3200400"/>
                        <a:ext cx="517525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2" name="Gerade Verbindung mit Pfeil 81"/>
          <p:cNvCxnSpPr/>
          <p:nvPr/>
        </p:nvCxnSpPr>
        <p:spPr bwMode="auto">
          <a:xfrm>
            <a:off x="5562600" y="50292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mit Pfeil 82"/>
          <p:cNvCxnSpPr/>
          <p:nvPr/>
        </p:nvCxnSpPr>
        <p:spPr bwMode="auto">
          <a:xfrm flipV="1">
            <a:off x="5562600" y="43434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5562600" y="5181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 flipH="1" flipV="1">
            <a:off x="6400800" y="5181600"/>
            <a:ext cx="6096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mit Pfeil 85"/>
          <p:cNvCxnSpPr/>
          <p:nvPr/>
        </p:nvCxnSpPr>
        <p:spPr bwMode="auto">
          <a:xfrm>
            <a:off x="5562600" y="60960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mit Pfeil 86"/>
          <p:cNvCxnSpPr/>
          <p:nvPr/>
        </p:nvCxnSpPr>
        <p:spPr bwMode="auto">
          <a:xfrm flipV="1">
            <a:off x="5562600" y="54102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5562600" y="6096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6248400" y="6096000"/>
            <a:ext cx="3048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6400800" y="49530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5105400" y="60960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95" name="Objek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6032991"/>
              </p:ext>
            </p:extLst>
          </p:nvPr>
        </p:nvGraphicFramePr>
        <p:xfrm>
          <a:off x="7162800" y="4724400"/>
          <a:ext cx="6064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5" name="Formel" r:id="rId18" imgW="444240" imgH="203040" progId="Equation.3">
                  <p:embed/>
                </p:oleObj>
              </mc:Choice>
              <mc:Fallback>
                <p:oleObj name="Formel" r:id="rId18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4724400"/>
                        <a:ext cx="60642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k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4798476"/>
              </p:ext>
            </p:extLst>
          </p:nvPr>
        </p:nvGraphicFramePr>
        <p:xfrm>
          <a:off x="4640263" y="4419600"/>
          <a:ext cx="882650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6" name="Formel" r:id="rId20" imgW="647640" imgH="203040" progId="Equation.3">
                  <p:embed/>
                </p:oleObj>
              </mc:Choice>
              <mc:Fallback>
                <p:oleObj name="Formel" r:id="rId20" imgW="647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0263" y="4419600"/>
                        <a:ext cx="882650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" name="Textfeld 100"/>
          <p:cNvSpPr txBox="1"/>
          <p:nvPr/>
        </p:nvSpPr>
        <p:spPr>
          <a:xfrm>
            <a:off x="6553200" y="63246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-90</a:t>
            </a:r>
            <a:endParaRPr lang="de-DE" dirty="0"/>
          </a:p>
        </p:txBody>
      </p:sp>
      <p:graphicFrame>
        <p:nvGraphicFramePr>
          <p:cNvPr id="102" name="Objekt 1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7374147"/>
              </p:ext>
            </p:extLst>
          </p:nvPr>
        </p:nvGraphicFramePr>
        <p:xfrm>
          <a:off x="7086600" y="5791200"/>
          <a:ext cx="6064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7" name="Formel" r:id="rId22" imgW="444240" imgH="203040" progId="Equation.3">
                  <p:embed/>
                </p:oleObj>
              </mc:Choice>
              <mc:Fallback>
                <p:oleObj name="Formel" r:id="rId22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791200"/>
                        <a:ext cx="60642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k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1181540"/>
              </p:ext>
            </p:extLst>
          </p:nvPr>
        </p:nvGraphicFramePr>
        <p:xfrm>
          <a:off x="4876800" y="5410200"/>
          <a:ext cx="588963" cy="2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8" name="Formel" r:id="rId23" imgW="431640" imgH="177480" progId="Equation.3">
                  <p:embed/>
                </p:oleObj>
              </mc:Choice>
              <mc:Fallback>
                <p:oleObj name="Formel" r:id="rId23" imgW="431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410200"/>
                        <a:ext cx="588963" cy="242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5" name="Gerade Verbindung 114"/>
          <p:cNvCxnSpPr/>
          <p:nvPr/>
        </p:nvCxnSpPr>
        <p:spPr bwMode="auto">
          <a:xfrm>
            <a:off x="6553200" y="6553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3021384"/>
              </p:ext>
            </p:extLst>
          </p:nvPr>
        </p:nvGraphicFramePr>
        <p:xfrm>
          <a:off x="4114800" y="3657600"/>
          <a:ext cx="2789238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9" name="Formel" r:id="rId25" imgW="2044440" imgH="431640" progId="Equation.3">
                  <p:embed/>
                </p:oleObj>
              </mc:Choice>
              <mc:Fallback>
                <p:oleObj name="Formel" r:id="rId25" imgW="2044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657600"/>
                        <a:ext cx="2789238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7" name="Gerade Verbindung mit Pfeil 76"/>
          <p:cNvCxnSpPr/>
          <p:nvPr/>
        </p:nvCxnSpPr>
        <p:spPr bwMode="auto">
          <a:xfrm>
            <a:off x="7391400" y="27432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mit Pfeil 78"/>
          <p:cNvCxnSpPr/>
          <p:nvPr/>
        </p:nvCxnSpPr>
        <p:spPr bwMode="auto">
          <a:xfrm>
            <a:off x="6858000" y="3352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8264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 </a:t>
            </a:r>
            <a:r>
              <a:rPr lang="de-DE" sz="2000" dirty="0" err="1"/>
              <a:t>Hochpass</a:t>
            </a:r>
            <a:r>
              <a:rPr lang="de-DE" sz="2000" dirty="0"/>
              <a:t> + Spannungsteiler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err="1" smtClean="0"/>
              <a:t>Hochpass</a:t>
            </a:r>
            <a:r>
              <a:rPr lang="de-DE" sz="1400" dirty="0" smtClean="0"/>
              <a:t> </a:t>
            </a:r>
            <a:r>
              <a:rPr lang="de-DE" sz="1400" dirty="0"/>
              <a:t>+ Spannungsteiler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cxnSp>
        <p:nvCxnSpPr>
          <p:cNvPr id="78" name="Gerade Verbindung 77"/>
          <p:cNvCxnSpPr>
            <a:endCxn id="55" idx="3"/>
          </p:cNvCxnSpPr>
          <p:nvPr/>
        </p:nvCxnSpPr>
        <p:spPr bwMode="auto">
          <a:xfrm>
            <a:off x="2895600" y="1981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>
            <a:stCxn id="55" idx="1"/>
          </p:cNvCxnSpPr>
          <p:nvPr/>
        </p:nvCxnSpPr>
        <p:spPr bwMode="auto">
          <a:xfrm>
            <a:off x="2895600" y="2667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 flipH="1">
            <a:off x="2743200" y="3048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1066800" y="4267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 flipV="1">
            <a:off x="1828800" y="3733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1828800" y="3733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 flipV="1">
            <a:off x="1066800" y="32766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" name="Gerade Verbindung mit Pfeil 2047"/>
          <p:cNvCxnSpPr/>
          <p:nvPr/>
        </p:nvCxnSpPr>
        <p:spPr bwMode="auto">
          <a:xfrm>
            <a:off x="1066800" y="42672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2" name="Gerade Verbindung 2051"/>
          <p:cNvCxnSpPr/>
          <p:nvPr/>
        </p:nvCxnSpPr>
        <p:spPr bwMode="auto">
          <a:xfrm flipH="1">
            <a:off x="990600" y="3733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Ellipse 96"/>
          <p:cNvSpPr/>
          <p:nvPr/>
        </p:nvSpPr>
        <p:spPr bwMode="auto">
          <a:xfrm>
            <a:off x="1600200" y="2286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8" name="Gerade Verbindung 97"/>
          <p:cNvCxnSpPr>
            <a:endCxn id="97" idx="0"/>
          </p:cNvCxnSpPr>
          <p:nvPr/>
        </p:nvCxnSpPr>
        <p:spPr bwMode="auto">
          <a:xfrm>
            <a:off x="1828800" y="1981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1828800" y="2743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H="1">
            <a:off x="1676400" y="3048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8" name="Textfeld 2057"/>
          <p:cNvSpPr txBox="1"/>
          <p:nvPr/>
        </p:nvSpPr>
        <p:spPr>
          <a:xfrm>
            <a:off x="1447800" y="1981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2971800" y="1676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059" name="Textfeld 2058"/>
          <p:cNvSpPr txBox="1"/>
          <p:nvPr/>
        </p:nvSpPr>
        <p:spPr>
          <a:xfrm>
            <a:off x="762000" y="3200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3077656" y="42672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1066800" y="5638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mit Pfeil 108"/>
          <p:cNvCxnSpPr/>
          <p:nvPr/>
        </p:nvCxnSpPr>
        <p:spPr bwMode="auto">
          <a:xfrm flipV="1">
            <a:off x="1066800" y="46482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mit Pfeil 109"/>
          <p:cNvCxnSpPr/>
          <p:nvPr/>
        </p:nvCxnSpPr>
        <p:spPr bwMode="auto">
          <a:xfrm>
            <a:off x="1066800" y="56388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 flipH="1">
            <a:off x="990600" y="5105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7620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113" name="Textfeld 112"/>
          <p:cNvSpPr txBox="1"/>
          <p:nvPr/>
        </p:nvSpPr>
        <p:spPr>
          <a:xfrm>
            <a:off x="3077656" y="56388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14" name="Textfeld 113"/>
          <p:cNvSpPr txBox="1"/>
          <p:nvPr/>
        </p:nvSpPr>
        <p:spPr>
          <a:xfrm>
            <a:off x="1905000" y="3429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1981200" y="5029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graphicFrame>
        <p:nvGraphicFramePr>
          <p:cNvPr id="2062" name="Objekt 20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993519"/>
              </p:ext>
            </p:extLst>
          </p:nvPr>
        </p:nvGraphicFramePr>
        <p:xfrm>
          <a:off x="4191000" y="1570038"/>
          <a:ext cx="31845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2" name="Formel" r:id="rId4" imgW="2336760" imgH="431640" progId="Equation.3">
                  <p:embed/>
                </p:oleObj>
              </mc:Choice>
              <mc:Fallback>
                <p:oleObj name="Formel" r:id="rId4" imgW="23367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570038"/>
                        <a:ext cx="318452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" name="Textfeld 120"/>
          <p:cNvSpPr txBox="1"/>
          <p:nvPr/>
        </p:nvSpPr>
        <p:spPr>
          <a:xfrm>
            <a:off x="2853121" y="2667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R2</a:t>
            </a:r>
            <a:endParaRPr lang="de-DE" dirty="0"/>
          </a:p>
        </p:txBody>
      </p:sp>
      <p:sp>
        <p:nvSpPr>
          <p:cNvPr id="122" name="Textfeld 121"/>
          <p:cNvSpPr txBox="1"/>
          <p:nvPr/>
        </p:nvSpPr>
        <p:spPr>
          <a:xfrm>
            <a:off x="2014921" y="1676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C1</a:t>
            </a:r>
            <a:endParaRPr lang="de-DE" dirty="0"/>
          </a:p>
        </p:txBody>
      </p:sp>
      <p:graphicFrame>
        <p:nvGraphicFramePr>
          <p:cNvPr id="123" name="Objekt 1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6382711"/>
              </p:ext>
            </p:extLst>
          </p:nvPr>
        </p:nvGraphicFramePr>
        <p:xfrm>
          <a:off x="4268788" y="2362200"/>
          <a:ext cx="21621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3" name="Formel" r:id="rId6" imgW="1587240" imgH="241200" progId="Equation.3">
                  <p:embed/>
                </p:oleObj>
              </mc:Choice>
              <mc:Fallback>
                <p:oleObj name="Formel" r:id="rId6" imgW="15872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8788" y="2362200"/>
                        <a:ext cx="2162175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" name="Objekt 1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3710934"/>
              </p:ext>
            </p:extLst>
          </p:nvPr>
        </p:nvGraphicFramePr>
        <p:xfrm>
          <a:off x="3581400" y="3352800"/>
          <a:ext cx="3198812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4" name="Formel" r:id="rId8" imgW="2349360" imgH="431640" progId="Equation.3">
                  <p:embed/>
                </p:oleObj>
              </mc:Choice>
              <mc:Fallback>
                <p:oleObj name="Formel" r:id="rId8" imgW="23493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352800"/>
                        <a:ext cx="3198812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" name="Objekt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827690"/>
              </p:ext>
            </p:extLst>
          </p:nvPr>
        </p:nvGraphicFramePr>
        <p:xfrm>
          <a:off x="4267200" y="2895600"/>
          <a:ext cx="1693862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5" name="Formel" r:id="rId10" imgW="1244520" imgH="228600" progId="Equation.3">
                  <p:embed/>
                </p:oleObj>
              </mc:Choice>
              <mc:Fallback>
                <p:oleObj name="Formel" r:id="rId10" imgW="12445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895600"/>
                        <a:ext cx="1693862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" name="Textfeld 125"/>
          <p:cNvSpPr txBox="1"/>
          <p:nvPr/>
        </p:nvSpPr>
        <p:spPr>
          <a:xfrm>
            <a:off x="1066800" y="3429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1066800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graphicFrame>
        <p:nvGraphicFramePr>
          <p:cNvPr id="128" name="Objekt 1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5597948"/>
              </p:ext>
            </p:extLst>
          </p:nvPr>
        </p:nvGraphicFramePr>
        <p:xfrm>
          <a:off x="457200" y="5867400"/>
          <a:ext cx="20447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6" name="Formel" r:id="rId12" imgW="1498320" imgH="431640" progId="Equation.3">
                  <p:embed/>
                </p:oleObj>
              </mc:Choice>
              <mc:Fallback>
                <p:oleObj name="Formel" r:id="rId12" imgW="1498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867400"/>
                        <a:ext cx="204470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uppieren 8"/>
          <p:cNvGrpSpPr/>
          <p:nvPr/>
        </p:nvGrpSpPr>
        <p:grpSpPr>
          <a:xfrm>
            <a:off x="1828800" y="1752600"/>
            <a:ext cx="1066800" cy="457200"/>
            <a:chOff x="1828800" y="1752600"/>
            <a:chExt cx="1066800" cy="457200"/>
          </a:xfrm>
        </p:grpSpPr>
        <p:cxnSp>
          <p:nvCxnSpPr>
            <p:cNvPr id="93" name="Gerade Verbindung 92"/>
            <p:cNvCxnSpPr/>
            <p:nvPr/>
          </p:nvCxnSpPr>
          <p:spPr bwMode="auto">
            <a:xfrm>
              <a:off x="1828800" y="1981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48" name="Gruppieren 47"/>
            <p:cNvGrpSpPr/>
            <p:nvPr/>
          </p:nvGrpSpPr>
          <p:grpSpPr>
            <a:xfrm rot="16200000">
              <a:off x="2171700" y="1943100"/>
              <a:ext cx="457200" cy="76200"/>
              <a:chOff x="2667000" y="2438400"/>
              <a:chExt cx="457200" cy="76200"/>
            </a:xfrm>
          </p:grpSpPr>
          <p:cxnSp>
            <p:nvCxnSpPr>
              <p:cNvPr id="49" name="Gerade Verbindung 48"/>
              <p:cNvCxnSpPr/>
              <p:nvPr/>
            </p:nvCxnSpPr>
            <p:spPr bwMode="auto">
              <a:xfrm>
                <a:off x="2667000" y="24384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0" name="Gerade Verbindung 49"/>
              <p:cNvCxnSpPr/>
              <p:nvPr/>
            </p:nvCxnSpPr>
            <p:spPr bwMode="auto">
              <a:xfrm>
                <a:off x="2667000" y="25146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51" name="Gerade Verbindung 50"/>
            <p:cNvCxnSpPr/>
            <p:nvPr/>
          </p:nvCxnSpPr>
          <p:spPr bwMode="auto">
            <a:xfrm>
              <a:off x="2438400" y="19812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5" name="Rechteck 54"/>
          <p:cNvSpPr/>
          <p:nvPr/>
        </p:nvSpPr>
        <p:spPr bwMode="auto">
          <a:xfrm rot="16200000">
            <a:off x="2705100" y="2400300"/>
            <a:ext cx="3810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0" name="Gerade Verbindung 59"/>
          <p:cNvCxnSpPr/>
          <p:nvPr/>
        </p:nvCxnSpPr>
        <p:spPr bwMode="auto">
          <a:xfrm flipV="1">
            <a:off x="18288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 rot="16200000" flipV="1">
            <a:off x="2895600" y="2286000"/>
            <a:ext cx="1066800" cy="457200"/>
            <a:chOff x="1828800" y="1752600"/>
            <a:chExt cx="1066800" cy="457200"/>
          </a:xfrm>
        </p:grpSpPr>
        <p:cxnSp>
          <p:nvCxnSpPr>
            <p:cNvPr id="62" name="Gerade Verbindung 61"/>
            <p:cNvCxnSpPr/>
            <p:nvPr/>
          </p:nvCxnSpPr>
          <p:spPr bwMode="auto">
            <a:xfrm>
              <a:off x="1828800" y="1981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63" name="Gruppieren 62"/>
            <p:cNvGrpSpPr/>
            <p:nvPr/>
          </p:nvGrpSpPr>
          <p:grpSpPr>
            <a:xfrm rot="16200000">
              <a:off x="2171700" y="1943100"/>
              <a:ext cx="457200" cy="76200"/>
              <a:chOff x="2667000" y="2438400"/>
              <a:chExt cx="457200" cy="76200"/>
            </a:xfrm>
          </p:grpSpPr>
          <p:cxnSp>
            <p:nvCxnSpPr>
              <p:cNvPr id="65" name="Gerade Verbindung 64"/>
              <p:cNvCxnSpPr/>
              <p:nvPr/>
            </p:nvCxnSpPr>
            <p:spPr bwMode="auto">
              <a:xfrm>
                <a:off x="2667000" y="24384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6" name="Gerade Verbindung 65"/>
              <p:cNvCxnSpPr/>
              <p:nvPr/>
            </p:nvCxnSpPr>
            <p:spPr bwMode="auto">
              <a:xfrm>
                <a:off x="2667000" y="25146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64" name="Gerade Verbindung 63"/>
            <p:cNvCxnSpPr/>
            <p:nvPr/>
          </p:nvCxnSpPr>
          <p:spPr bwMode="auto">
            <a:xfrm>
              <a:off x="2438400" y="19812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7" name="Gerade Verbindung 66"/>
          <p:cNvCxnSpPr/>
          <p:nvPr/>
        </p:nvCxnSpPr>
        <p:spPr bwMode="auto">
          <a:xfrm flipH="1">
            <a:off x="3276600" y="3048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rot="10800000">
            <a:off x="2895600" y="198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Textfeld 68"/>
          <p:cNvSpPr txBox="1"/>
          <p:nvPr/>
        </p:nvSpPr>
        <p:spPr>
          <a:xfrm>
            <a:off x="3429000" y="25146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C2</a:t>
            </a:r>
            <a:endParaRPr lang="de-DE" dirty="0"/>
          </a:p>
        </p:txBody>
      </p:sp>
      <p:sp>
        <p:nvSpPr>
          <p:cNvPr id="72" name="Bogen 71"/>
          <p:cNvSpPr/>
          <p:nvPr/>
        </p:nvSpPr>
        <p:spPr bwMode="auto">
          <a:xfrm flipH="1" flipV="1">
            <a:off x="1752600" y="4267200"/>
            <a:ext cx="2057400" cy="1371600"/>
          </a:xfrm>
          <a:prstGeom prst="arc">
            <a:avLst>
              <a:gd name="adj1" fmla="val 16200000"/>
              <a:gd name="adj2" fmla="val 2051398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1447800" y="52578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8451010"/>
              </p:ext>
            </p:extLst>
          </p:nvPr>
        </p:nvGraphicFramePr>
        <p:xfrm>
          <a:off x="7391400" y="2895600"/>
          <a:ext cx="538163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7" name="Formel" r:id="rId14" imgW="393480" imgH="228600" progId="Equation.3">
                  <p:embed/>
                </p:oleObj>
              </mc:Choice>
              <mc:Fallback>
                <p:oleObj name="Formel" r:id="rId14" imgW="393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895600"/>
                        <a:ext cx="538163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3377598"/>
              </p:ext>
            </p:extLst>
          </p:nvPr>
        </p:nvGraphicFramePr>
        <p:xfrm>
          <a:off x="7620000" y="3429000"/>
          <a:ext cx="798512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8" name="Formel" r:id="rId16" imgW="583920" imgH="215640" progId="Equation.3">
                  <p:embed/>
                </p:oleObj>
              </mc:Choice>
              <mc:Fallback>
                <p:oleObj name="Formel" r:id="rId16" imgW="5839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3429000"/>
                        <a:ext cx="798512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1927662"/>
              </p:ext>
            </p:extLst>
          </p:nvPr>
        </p:nvGraphicFramePr>
        <p:xfrm>
          <a:off x="6553200" y="3962400"/>
          <a:ext cx="2182812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9" name="Formel" r:id="rId18" imgW="1600200" imgH="431640" progId="Equation.3">
                  <p:embed/>
                </p:oleObj>
              </mc:Choice>
              <mc:Fallback>
                <p:oleObj name="Formel" r:id="rId18" imgW="1600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962400"/>
                        <a:ext cx="2182812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4" name="Gerade Verbindung mit Pfeil 73"/>
          <p:cNvCxnSpPr/>
          <p:nvPr/>
        </p:nvCxnSpPr>
        <p:spPr bwMode="auto">
          <a:xfrm>
            <a:off x="5562600" y="50292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mit Pfeil 81"/>
          <p:cNvCxnSpPr/>
          <p:nvPr/>
        </p:nvCxnSpPr>
        <p:spPr bwMode="auto">
          <a:xfrm flipV="1">
            <a:off x="5562600" y="43434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5562600" y="5029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 flipH="1">
            <a:off x="5334000" y="50292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5562600" y="60960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mit Pfeil 85"/>
          <p:cNvCxnSpPr/>
          <p:nvPr/>
        </p:nvCxnSpPr>
        <p:spPr bwMode="auto">
          <a:xfrm flipV="1">
            <a:off x="5562600" y="54102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5562600" y="6096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 flipV="1">
            <a:off x="6248400" y="6096000"/>
            <a:ext cx="3048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6400800" y="49530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5105400" y="65532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91" name="Objekt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4892885"/>
              </p:ext>
            </p:extLst>
          </p:nvPr>
        </p:nvGraphicFramePr>
        <p:xfrm>
          <a:off x="7162800" y="4724400"/>
          <a:ext cx="6064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0" name="Formel" r:id="rId20" imgW="444240" imgH="203040" progId="Equation.3">
                  <p:embed/>
                </p:oleObj>
              </mc:Choice>
              <mc:Fallback>
                <p:oleObj name="Formel" r:id="rId20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4724400"/>
                        <a:ext cx="60642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" name="Objek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5247042"/>
              </p:ext>
            </p:extLst>
          </p:nvPr>
        </p:nvGraphicFramePr>
        <p:xfrm>
          <a:off x="4640263" y="4419600"/>
          <a:ext cx="882650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1" name="Formel" r:id="rId22" imgW="647640" imgH="203040" progId="Equation.3">
                  <p:embed/>
                </p:oleObj>
              </mc:Choice>
              <mc:Fallback>
                <p:oleObj name="Formel" r:id="rId22" imgW="647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0263" y="4419600"/>
                        <a:ext cx="882650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Textfeld 95"/>
          <p:cNvSpPr txBox="1"/>
          <p:nvPr/>
        </p:nvSpPr>
        <p:spPr>
          <a:xfrm>
            <a:off x="5715000" y="62484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-90</a:t>
            </a:r>
            <a:endParaRPr lang="de-DE" dirty="0"/>
          </a:p>
        </p:txBody>
      </p:sp>
      <p:graphicFrame>
        <p:nvGraphicFramePr>
          <p:cNvPr id="101" name="Objek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3547404"/>
              </p:ext>
            </p:extLst>
          </p:nvPr>
        </p:nvGraphicFramePr>
        <p:xfrm>
          <a:off x="7086600" y="5791200"/>
          <a:ext cx="6064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2" name="Formel" r:id="rId24" imgW="444240" imgH="203040" progId="Equation.3">
                  <p:embed/>
                </p:oleObj>
              </mc:Choice>
              <mc:Fallback>
                <p:oleObj name="Formel" r:id="rId24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791200"/>
                        <a:ext cx="60642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" name="Objekt 1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656886"/>
              </p:ext>
            </p:extLst>
          </p:nvPr>
        </p:nvGraphicFramePr>
        <p:xfrm>
          <a:off x="4876800" y="5410200"/>
          <a:ext cx="588963" cy="2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3" name="Formel" r:id="rId25" imgW="431640" imgH="177480" progId="Equation.3">
                  <p:embed/>
                </p:oleObj>
              </mc:Choice>
              <mc:Fallback>
                <p:oleObj name="Formel" r:id="rId25" imgW="431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410200"/>
                        <a:ext cx="588963" cy="242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6" name="Gerade Verbindung mit Pfeil 75"/>
          <p:cNvCxnSpPr/>
          <p:nvPr/>
        </p:nvCxnSpPr>
        <p:spPr bwMode="auto">
          <a:xfrm>
            <a:off x="7010400" y="35814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>
            <a:off x="6858000" y="30480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7836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 </a:t>
            </a:r>
            <a:r>
              <a:rPr lang="de-DE" sz="2000" dirty="0"/>
              <a:t>Schneller Spannungsteiler (2)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Schneller </a:t>
            </a:r>
            <a:r>
              <a:rPr lang="de-DE" sz="1400" dirty="0" smtClean="0"/>
              <a:t>Spannungsteiler (2)</a:t>
            </a:r>
            <a:endParaRPr lang="de-DE" sz="14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1066800" y="4267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 flipV="1">
            <a:off x="1828800" y="3733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1828800" y="3733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 flipV="1">
            <a:off x="1066800" y="32766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" name="Gerade Verbindung mit Pfeil 2047"/>
          <p:cNvCxnSpPr/>
          <p:nvPr/>
        </p:nvCxnSpPr>
        <p:spPr bwMode="auto">
          <a:xfrm>
            <a:off x="1066800" y="42672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2" name="Gerade Verbindung 2051"/>
          <p:cNvCxnSpPr/>
          <p:nvPr/>
        </p:nvCxnSpPr>
        <p:spPr bwMode="auto">
          <a:xfrm flipH="1">
            <a:off x="990600" y="3733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Ellipse 96"/>
          <p:cNvSpPr/>
          <p:nvPr/>
        </p:nvSpPr>
        <p:spPr bwMode="auto">
          <a:xfrm>
            <a:off x="1600200" y="2286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8" name="Gerade Verbindung 97"/>
          <p:cNvCxnSpPr>
            <a:endCxn id="97" idx="0"/>
          </p:cNvCxnSpPr>
          <p:nvPr/>
        </p:nvCxnSpPr>
        <p:spPr bwMode="auto">
          <a:xfrm>
            <a:off x="1828800" y="1981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1828800" y="2743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H="1">
            <a:off x="1676400" y="3048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8" name="Textfeld 2057"/>
          <p:cNvSpPr txBox="1"/>
          <p:nvPr/>
        </p:nvSpPr>
        <p:spPr>
          <a:xfrm>
            <a:off x="1447800" y="1981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2971800" y="1676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059" name="Textfeld 2058"/>
          <p:cNvSpPr txBox="1"/>
          <p:nvPr/>
        </p:nvSpPr>
        <p:spPr>
          <a:xfrm>
            <a:off x="762000" y="3200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3077656" y="42672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1066800" y="5638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mit Pfeil 108"/>
          <p:cNvCxnSpPr/>
          <p:nvPr/>
        </p:nvCxnSpPr>
        <p:spPr bwMode="auto">
          <a:xfrm flipV="1">
            <a:off x="1066800" y="46482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mit Pfeil 109"/>
          <p:cNvCxnSpPr/>
          <p:nvPr/>
        </p:nvCxnSpPr>
        <p:spPr bwMode="auto">
          <a:xfrm>
            <a:off x="1066800" y="56388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 flipH="1">
            <a:off x="990600" y="5105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7620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113" name="Textfeld 112"/>
          <p:cNvSpPr txBox="1"/>
          <p:nvPr/>
        </p:nvSpPr>
        <p:spPr>
          <a:xfrm>
            <a:off x="3077656" y="5638800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14" name="Textfeld 113"/>
          <p:cNvSpPr txBox="1"/>
          <p:nvPr/>
        </p:nvSpPr>
        <p:spPr>
          <a:xfrm>
            <a:off x="1905000" y="3429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1371600" y="5334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1600200" y="48006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graphicFrame>
        <p:nvGraphicFramePr>
          <p:cNvPr id="2062" name="Objekt 20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0530334"/>
              </p:ext>
            </p:extLst>
          </p:nvPr>
        </p:nvGraphicFramePr>
        <p:xfrm>
          <a:off x="4114800" y="838200"/>
          <a:ext cx="2820988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6" name="Formel" r:id="rId4" imgW="2070000" imgH="431640" progId="Equation.3">
                  <p:embed/>
                </p:oleObj>
              </mc:Choice>
              <mc:Fallback>
                <p:oleObj name="Formel" r:id="rId4" imgW="20700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838200"/>
                        <a:ext cx="2820988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" name="Textfeld 121"/>
          <p:cNvSpPr txBox="1"/>
          <p:nvPr/>
        </p:nvSpPr>
        <p:spPr>
          <a:xfrm>
            <a:off x="2014921" y="1676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C1</a:t>
            </a:r>
            <a:endParaRPr lang="de-DE" dirty="0"/>
          </a:p>
        </p:txBody>
      </p:sp>
      <p:graphicFrame>
        <p:nvGraphicFramePr>
          <p:cNvPr id="123" name="Objekt 1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6618827"/>
              </p:ext>
            </p:extLst>
          </p:nvPr>
        </p:nvGraphicFramePr>
        <p:xfrm>
          <a:off x="4191000" y="1630362"/>
          <a:ext cx="231775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7" name="Formel" r:id="rId6" imgW="1701720" imgH="241200" progId="Equation.3">
                  <p:embed/>
                </p:oleObj>
              </mc:Choice>
              <mc:Fallback>
                <p:oleObj name="Formel" r:id="rId6" imgW="1701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630362"/>
                        <a:ext cx="231775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" name="Objekt 1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3826814"/>
              </p:ext>
            </p:extLst>
          </p:nvPr>
        </p:nvGraphicFramePr>
        <p:xfrm>
          <a:off x="3810000" y="2895600"/>
          <a:ext cx="35274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8" name="Formel" r:id="rId8" imgW="2590560" imgH="431640" progId="Equation.3">
                  <p:embed/>
                </p:oleObj>
              </mc:Choice>
              <mc:Fallback>
                <p:oleObj name="Formel" r:id="rId8" imgW="2590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895600"/>
                        <a:ext cx="352742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" name="Objekt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9612256"/>
              </p:ext>
            </p:extLst>
          </p:nvPr>
        </p:nvGraphicFramePr>
        <p:xfrm>
          <a:off x="4881563" y="2165350"/>
          <a:ext cx="1693862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9" name="Formel" r:id="rId10" imgW="1244520" imgH="228600" progId="Equation.3">
                  <p:embed/>
                </p:oleObj>
              </mc:Choice>
              <mc:Fallback>
                <p:oleObj name="Formel" r:id="rId10" imgW="12445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1563" y="2165350"/>
                        <a:ext cx="1693862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" name="Textfeld 125"/>
          <p:cNvSpPr txBox="1"/>
          <p:nvPr/>
        </p:nvSpPr>
        <p:spPr>
          <a:xfrm>
            <a:off x="1066800" y="3429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1066800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graphicFrame>
        <p:nvGraphicFramePr>
          <p:cNvPr id="128" name="Objekt 1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6627173"/>
              </p:ext>
            </p:extLst>
          </p:nvPr>
        </p:nvGraphicFramePr>
        <p:xfrm>
          <a:off x="228600" y="5867400"/>
          <a:ext cx="3776662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0" name="Formel" r:id="rId12" imgW="2768400" imgH="431640" progId="Equation.3">
                  <p:embed/>
                </p:oleObj>
              </mc:Choice>
              <mc:Fallback>
                <p:oleObj name="Formel" r:id="rId12" imgW="2768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867400"/>
                        <a:ext cx="3776662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uppieren 8"/>
          <p:cNvGrpSpPr/>
          <p:nvPr/>
        </p:nvGrpSpPr>
        <p:grpSpPr>
          <a:xfrm>
            <a:off x="1828800" y="1752600"/>
            <a:ext cx="1066800" cy="457200"/>
            <a:chOff x="1828800" y="1752600"/>
            <a:chExt cx="1066800" cy="457200"/>
          </a:xfrm>
        </p:grpSpPr>
        <p:cxnSp>
          <p:nvCxnSpPr>
            <p:cNvPr id="93" name="Gerade Verbindung 92"/>
            <p:cNvCxnSpPr/>
            <p:nvPr/>
          </p:nvCxnSpPr>
          <p:spPr bwMode="auto">
            <a:xfrm>
              <a:off x="1828800" y="1981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48" name="Gruppieren 47"/>
            <p:cNvGrpSpPr/>
            <p:nvPr/>
          </p:nvGrpSpPr>
          <p:grpSpPr>
            <a:xfrm rot="16200000">
              <a:off x="2171700" y="1943100"/>
              <a:ext cx="457200" cy="76200"/>
              <a:chOff x="2667000" y="2438400"/>
              <a:chExt cx="457200" cy="76200"/>
            </a:xfrm>
          </p:grpSpPr>
          <p:cxnSp>
            <p:nvCxnSpPr>
              <p:cNvPr id="49" name="Gerade Verbindung 48"/>
              <p:cNvCxnSpPr/>
              <p:nvPr/>
            </p:nvCxnSpPr>
            <p:spPr bwMode="auto">
              <a:xfrm>
                <a:off x="2667000" y="24384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0" name="Gerade Verbindung 49"/>
              <p:cNvCxnSpPr/>
              <p:nvPr/>
            </p:nvCxnSpPr>
            <p:spPr bwMode="auto">
              <a:xfrm>
                <a:off x="2667000" y="25146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51" name="Gerade Verbindung 50"/>
            <p:cNvCxnSpPr/>
            <p:nvPr/>
          </p:nvCxnSpPr>
          <p:spPr bwMode="auto">
            <a:xfrm>
              <a:off x="2438400" y="19812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0" name="Gerade Verbindung 59"/>
          <p:cNvCxnSpPr/>
          <p:nvPr/>
        </p:nvCxnSpPr>
        <p:spPr bwMode="auto">
          <a:xfrm flipV="1">
            <a:off x="18288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Rechteck 51"/>
          <p:cNvSpPr/>
          <p:nvPr/>
        </p:nvSpPr>
        <p:spPr bwMode="auto">
          <a:xfrm rot="10800000">
            <a:off x="2209800" y="1371600"/>
            <a:ext cx="3810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3" name="Gerade Verbindung 52"/>
          <p:cNvCxnSpPr>
            <a:stCxn id="52" idx="1"/>
          </p:cNvCxnSpPr>
          <p:nvPr/>
        </p:nvCxnSpPr>
        <p:spPr bwMode="auto">
          <a:xfrm>
            <a:off x="2590800" y="144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895600" y="1447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1828800" y="1447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1828800" y="1447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 rot="16200000" flipV="1">
            <a:off x="2895600" y="2286000"/>
            <a:ext cx="1066800" cy="457200"/>
            <a:chOff x="1828800" y="1752600"/>
            <a:chExt cx="1066800" cy="457200"/>
          </a:xfrm>
        </p:grpSpPr>
        <p:cxnSp>
          <p:nvCxnSpPr>
            <p:cNvPr id="62" name="Gerade Verbindung 61"/>
            <p:cNvCxnSpPr/>
            <p:nvPr/>
          </p:nvCxnSpPr>
          <p:spPr bwMode="auto">
            <a:xfrm>
              <a:off x="1828800" y="1981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63" name="Gruppieren 62"/>
            <p:cNvGrpSpPr/>
            <p:nvPr/>
          </p:nvGrpSpPr>
          <p:grpSpPr>
            <a:xfrm rot="16200000">
              <a:off x="2171700" y="1943100"/>
              <a:ext cx="457200" cy="76200"/>
              <a:chOff x="2667000" y="2438400"/>
              <a:chExt cx="457200" cy="76200"/>
            </a:xfrm>
          </p:grpSpPr>
          <p:cxnSp>
            <p:nvCxnSpPr>
              <p:cNvPr id="65" name="Gerade Verbindung 64"/>
              <p:cNvCxnSpPr/>
              <p:nvPr/>
            </p:nvCxnSpPr>
            <p:spPr bwMode="auto">
              <a:xfrm>
                <a:off x="2667000" y="24384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6" name="Gerade Verbindung 65"/>
              <p:cNvCxnSpPr/>
              <p:nvPr/>
            </p:nvCxnSpPr>
            <p:spPr bwMode="auto">
              <a:xfrm>
                <a:off x="2667000" y="2514600"/>
                <a:ext cx="457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64" name="Gerade Verbindung 63"/>
            <p:cNvCxnSpPr/>
            <p:nvPr/>
          </p:nvCxnSpPr>
          <p:spPr bwMode="auto">
            <a:xfrm>
              <a:off x="2438400" y="19812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7" name="Gerade Verbindung 66"/>
          <p:cNvCxnSpPr/>
          <p:nvPr/>
        </p:nvCxnSpPr>
        <p:spPr bwMode="auto">
          <a:xfrm flipH="1">
            <a:off x="3276600" y="3048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rot="10800000">
            <a:off x="2895600" y="198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Textfeld 68"/>
          <p:cNvSpPr txBox="1"/>
          <p:nvPr/>
        </p:nvSpPr>
        <p:spPr>
          <a:xfrm>
            <a:off x="3429000" y="25146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C2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1828800" y="1143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R1</a:t>
            </a:r>
            <a:endParaRPr lang="de-DE" dirty="0"/>
          </a:p>
        </p:txBody>
      </p:sp>
      <p:sp>
        <p:nvSpPr>
          <p:cNvPr id="72" name="Bogen 71"/>
          <p:cNvSpPr/>
          <p:nvPr/>
        </p:nvSpPr>
        <p:spPr bwMode="auto">
          <a:xfrm flipH="1">
            <a:off x="1676400" y="5105400"/>
            <a:ext cx="2133600" cy="990600"/>
          </a:xfrm>
          <a:prstGeom prst="arc">
            <a:avLst>
              <a:gd name="adj1" fmla="val 16200000"/>
              <a:gd name="adj2" fmla="val 2051398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1524000" y="51054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82" name="Objek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638795"/>
              </p:ext>
            </p:extLst>
          </p:nvPr>
        </p:nvGraphicFramePr>
        <p:xfrm>
          <a:off x="7829550" y="2195513"/>
          <a:ext cx="500063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1" name="Formel" r:id="rId14" imgW="368280" imgH="228600" progId="Equation.3">
                  <p:embed/>
                </p:oleObj>
              </mc:Choice>
              <mc:Fallback>
                <p:oleObj name="Formel" r:id="rId14" imgW="368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9550" y="2195513"/>
                        <a:ext cx="500063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k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638290"/>
              </p:ext>
            </p:extLst>
          </p:nvPr>
        </p:nvGraphicFramePr>
        <p:xfrm>
          <a:off x="8077200" y="2971800"/>
          <a:ext cx="77787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2" name="Formel" r:id="rId16" imgW="571320" imgH="215640" progId="Equation.3">
                  <p:embed/>
                </p:oleObj>
              </mc:Choice>
              <mc:Fallback>
                <p:oleObj name="Formel" r:id="rId16" imgW="5713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2971800"/>
                        <a:ext cx="777875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474392"/>
              </p:ext>
            </p:extLst>
          </p:nvPr>
        </p:nvGraphicFramePr>
        <p:xfrm>
          <a:off x="6096000" y="3810000"/>
          <a:ext cx="28067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3" name="Formel" r:id="rId18" imgW="2057400" imgH="431640" progId="Equation.3">
                  <p:embed/>
                </p:oleObj>
              </mc:Choice>
              <mc:Fallback>
                <p:oleObj name="Formel" r:id="rId18" imgW="2057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810000"/>
                        <a:ext cx="280670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4" name="Gerade Verbindung mit Pfeil 83"/>
          <p:cNvCxnSpPr/>
          <p:nvPr/>
        </p:nvCxnSpPr>
        <p:spPr bwMode="auto">
          <a:xfrm>
            <a:off x="5562600" y="50292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 flipV="1">
            <a:off x="5562600" y="43434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>
            <a:off x="5562600" y="5181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 flipH="1" flipV="1">
            <a:off x="6400800" y="5181600"/>
            <a:ext cx="6096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5562600" y="60960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mit Pfeil 88"/>
          <p:cNvCxnSpPr/>
          <p:nvPr/>
        </p:nvCxnSpPr>
        <p:spPr bwMode="auto">
          <a:xfrm flipV="1">
            <a:off x="5562600" y="54102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5562600" y="6096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6248400" y="6096000"/>
            <a:ext cx="3048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6400800" y="49530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5105400" y="60960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1" name="Objek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226977"/>
              </p:ext>
            </p:extLst>
          </p:nvPr>
        </p:nvGraphicFramePr>
        <p:xfrm>
          <a:off x="7162800" y="4724400"/>
          <a:ext cx="6064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4" name="Formel" r:id="rId20" imgW="444240" imgH="203040" progId="Equation.3">
                  <p:embed/>
                </p:oleObj>
              </mc:Choice>
              <mc:Fallback>
                <p:oleObj name="Formel" r:id="rId20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4724400"/>
                        <a:ext cx="60642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" name="Objekt 1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0648191"/>
              </p:ext>
            </p:extLst>
          </p:nvPr>
        </p:nvGraphicFramePr>
        <p:xfrm>
          <a:off x="4640263" y="4419600"/>
          <a:ext cx="882650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5" name="Formel" r:id="rId22" imgW="647640" imgH="203040" progId="Equation.3">
                  <p:embed/>
                </p:oleObj>
              </mc:Choice>
              <mc:Fallback>
                <p:oleObj name="Formel" r:id="rId22" imgW="647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0263" y="4419600"/>
                        <a:ext cx="882650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Textfeld 103"/>
          <p:cNvSpPr txBox="1"/>
          <p:nvPr/>
        </p:nvSpPr>
        <p:spPr>
          <a:xfrm>
            <a:off x="6553200" y="63246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-90</a:t>
            </a:r>
            <a:endParaRPr lang="de-DE" dirty="0"/>
          </a:p>
        </p:txBody>
      </p:sp>
      <p:graphicFrame>
        <p:nvGraphicFramePr>
          <p:cNvPr id="107" name="Objekt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16197"/>
              </p:ext>
            </p:extLst>
          </p:nvPr>
        </p:nvGraphicFramePr>
        <p:xfrm>
          <a:off x="7086600" y="5791200"/>
          <a:ext cx="6064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6" name="Formel" r:id="rId24" imgW="444240" imgH="203040" progId="Equation.3">
                  <p:embed/>
                </p:oleObj>
              </mc:Choice>
              <mc:Fallback>
                <p:oleObj name="Formel" r:id="rId24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791200"/>
                        <a:ext cx="60642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" name="Objek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566250"/>
              </p:ext>
            </p:extLst>
          </p:nvPr>
        </p:nvGraphicFramePr>
        <p:xfrm>
          <a:off x="4876800" y="5410200"/>
          <a:ext cx="588963" cy="2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7" name="Formel" r:id="rId25" imgW="431640" imgH="177480" progId="Equation.3">
                  <p:embed/>
                </p:oleObj>
              </mc:Choice>
              <mc:Fallback>
                <p:oleObj name="Formel" r:id="rId25" imgW="431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410200"/>
                        <a:ext cx="588963" cy="242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5" name="Gerade Verbindung 114"/>
          <p:cNvCxnSpPr/>
          <p:nvPr/>
        </p:nvCxnSpPr>
        <p:spPr bwMode="auto">
          <a:xfrm>
            <a:off x="7010400" y="56388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6858000" y="6096000"/>
            <a:ext cx="3048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6553200" y="6553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7010400" y="49530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mit Pfeil 91"/>
          <p:cNvCxnSpPr/>
          <p:nvPr/>
        </p:nvCxnSpPr>
        <p:spPr bwMode="auto">
          <a:xfrm>
            <a:off x="7239000" y="23622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mit Pfeil 120"/>
          <p:cNvCxnSpPr/>
          <p:nvPr/>
        </p:nvCxnSpPr>
        <p:spPr bwMode="auto">
          <a:xfrm>
            <a:off x="7543800" y="31242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218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Čuvar mesta za broj slajd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CBF2F2D-5B99-4B36-9DF9-A7562B1CA239}" type="slidenum">
              <a:rPr lang="de-DE" smtClean="0"/>
              <a:pPr/>
              <a:t>27</a:t>
            </a:fld>
            <a:endParaRPr lang="de-DE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Ladung im Raumladungszone und </a:t>
            </a:r>
            <a:r>
              <a:rPr lang="de-DE" dirty="0"/>
              <a:t>d</a:t>
            </a:r>
            <a:r>
              <a:rPr lang="de-DE" dirty="0" smtClean="0"/>
              <a:t>ynamische Kapazität</a:t>
            </a:r>
            <a:endParaRPr lang="en-US" dirty="0" smtClean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54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lussdiagramm: Prozess 46"/>
          <p:cNvSpPr/>
          <p:nvPr/>
        </p:nvSpPr>
        <p:spPr bwMode="auto">
          <a:xfrm>
            <a:off x="1143000" y="4038600"/>
            <a:ext cx="1447800" cy="990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Dynamische Kapazitäten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Dynamische Kapazitäten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sp>
        <p:nvSpPr>
          <p:cNvPr id="48" name="Rechteck 47"/>
          <p:cNvSpPr/>
          <p:nvPr/>
        </p:nvSpPr>
        <p:spPr bwMode="auto">
          <a:xfrm>
            <a:off x="1066800" y="2971800"/>
            <a:ext cx="15240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304800" y="40386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Abgerundetes Rechteck 48"/>
          <p:cNvSpPr/>
          <p:nvPr/>
        </p:nvSpPr>
        <p:spPr bwMode="auto">
          <a:xfrm>
            <a:off x="1066800" y="4038600"/>
            <a:ext cx="1524000" cy="990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1143000" y="45720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Substrat</a:t>
            </a:r>
            <a:endParaRPr lang="de-DE" dirty="0"/>
          </a:p>
        </p:txBody>
      </p:sp>
      <p:sp>
        <p:nvSpPr>
          <p:cNvPr id="29" name="Ellipse 28"/>
          <p:cNvSpPr/>
          <p:nvPr/>
        </p:nvSpPr>
        <p:spPr bwMode="auto">
          <a:xfrm>
            <a:off x="304800" y="3124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>
            <a:stCxn id="29" idx="0"/>
          </p:cNvCxnSpPr>
          <p:nvPr/>
        </p:nvCxnSpPr>
        <p:spPr bwMode="auto">
          <a:xfrm flipV="1">
            <a:off x="457200" y="2971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 flipH="1">
            <a:off x="457200" y="2971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>
            <a:endCxn id="29" idx="4"/>
          </p:cNvCxnSpPr>
          <p:nvPr/>
        </p:nvCxnSpPr>
        <p:spPr bwMode="auto">
          <a:xfrm flipV="1">
            <a:off x="457200" y="3429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6096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57200" y="3657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329705" y="2971800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V0</a:t>
            </a:r>
            <a:endParaRPr lang="de-DE" dirty="0"/>
          </a:p>
        </p:txBody>
      </p:sp>
      <p:sp>
        <p:nvSpPr>
          <p:cNvPr id="46" name="Flussdiagramm: Prozess 45"/>
          <p:cNvSpPr/>
          <p:nvPr/>
        </p:nvSpPr>
        <p:spPr bwMode="auto">
          <a:xfrm>
            <a:off x="4114800" y="4038600"/>
            <a:ext cx="1447800" cy="12192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Rechteck 53"/>
          <p:cNvSpPr/>
          <p:nvPr/>
        </p:nvSpPr>
        <p:spPr bwMode="auto">
          <a:xfrm>
            <a:off x="4038600" y="2971800"/>
            <a:ext cx="15240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3276600" y="40386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4038600" y="4038600"/>
            <a:ext cx="1524000" cy="990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Textfeld 59"/>
          <p:cNvSpPr txBox="1"/>
          <p:nvPr/>
        </p:nvSpPr>
        <p:spPr>
          <a:xfrm>
            <a:off x="4114800" y="45720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Substrat</a:t>
            </a:r>
            <a:endParaRPr lang="de-DE" dirty="0"/>
          </a:p>
        </p:txBody>
      </p:sp>
      <p:sp>
        <p:nvSpPr>
          <p:cNvPr id="61" name="Ellipse 60"/>
          <p:cNvSpPr/>
          <p:nvPr/>
        </p:nvSpPr>
        <p:spPr bwMode="auto">
          <a:xfrm>
            <a:off x="3276600" y="3124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61"/>
          <p:cNvCxnSpPr>
            <a:stCxn id="61" idx="0"/>
          </p:cNvCxnSpPr>
          <p:nvPr/>
        </p:nvCxnSpPr>
        <p:spPr bwMode="auto">
          <a:xfrm flipV="1">
            <a:off x="3429000" y="2971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 flipH="1">
            <a:off x="3429000" y="2971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>
            <a:endCxn id="61" idx="4"/>
          </p:cNvCxnSpPr>
          <p:nvPr/>
        </p:nvCxnSpPr>
        <p:spPr bwMode="auto">
          <a:xfrm flipV="1">
            <a:off x="3429000" y="3429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5814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429000" y="3657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Textfeld 66"/>
          <p:cNvSpPr txBox="1"/>
          <p:nvPr/>
        </p:nvSpPr>
        <p:spPr>
          <a:xfrm>
            <a:off x="3119565" y="2971800"/>
            <a:ext cx="1176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V0 + </a:t>
            </a:r>
            <a:r>
              <a:rPr lang="de-DE" dirty="0" err="1" smtClean="0"/>
              <a:t>dV</a:t>
            </a:r>
            <a:endParaRPr lang="de-DE" dirty="0"/>
          </a:p>
        </p:txBody>
      </p:sp>
      <p:sp>
        <p:nvSpPr>
          <p:cNvPr id="69" name="Abgerundetes Rechteck 68"/>
          <p:cNvSpPr/>
          <p:nvPr/>
        </p:nvSpPr>
        <p:spPr bwMode="auto">
          <a:xfrm>
            <a:off x="4038600" y="4038600"/>
            <a:ext cx="1524000" cy="1219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3810000" y="4953000"/>
            <a:ext cx="19812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562600" y="4800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qQ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5715000" y="2209800"/>
            <a:ext cx="1478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Cdynamic</a:t>
            </a:r>
            <a:r>
              <a:rPr lang="de-DE" dirty="0" smtClean="0"/>
              <a:t> = </a:t>
            </a:r>
            <a:r>
              <a:rPr lang="de-DE" dirty="0" err="1" smtClean="0"/>
              <a:t>dQ</a:t>
            </a:r>
            <a:r>
              <a:rPr lang="de-DE" dirty="0" smtClean="0"/>
              <a:t>/</a:t>
            </a:r>
            <a:r>
              <a:rPr lang="de-DE" dirty="0" err="1" smtClean="0"/>
              <a:t>dV</a:t>
            </a:r>
            <a:endParaRPr lang="de-DE" dirty="0"/>
          </a:p>
        </p:txBody>
      </p:sp>
      <p:sp>
        <p:nvSpPr>
          <p:cNvPr id="71" name="Flussdiagramm: Prozess 70"/>
          <p:cNvSpPr/>
          <p:nvPr/>
        </p:nvSpPr>
        <p:spPr bwMode="auto">
          <a:xfrm>
            <a:off x="7010400" y="4953000"/>
            <a:ext cx="1447800" cy="3048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Rechteck 71"/>
          <p:cNvSpPr/>
          <p:nvPr/>
        </p:nvSpPr>
        <p:spPr bwMode="auto">
          <a:xfrm>
            <a:off x="6934200" y="2971800"/>
            <a:ext cx="15240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6172200" y="40386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Ellipse 75"/>
          <p:cNvSpPr/>
          <p:nvPr/>
        </p:nvSpPr>
        <p:spPr bwMode="auto">
          <a:xfrm>
            <a:off x="6172200" y="3124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7" name="Gerade Verbindung 76"/>
          <p:cNvCxnSpPr>
            <a:stCxn id="76" idx="0"/>
          </p:cNvCxnSpPr>
          <p:nvPr/>
        </p:nvCxnSpPr>
        <p:spPr bwMode="auto">
          <a:xfrm flipV="1">
            <a:off x="6324600" y="2971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6324600" y="2971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>
            <a:endCxn id="76" idx="4"/>
          </p:cNvCxnSpPr>
          <p:nvPr/>
        </p:nvCxnSpPr>
        <p:spPr bwMode="auto">
          <a:xfrm flipV="1">
            <a:off x="6324600" y="3429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64770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324600" y="3657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6197105" y="2971800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</a:t>
            </a:r>
            <a:r>
              <a:rPr lang="de-DE" dirty="0" err="1" smtClean="0"/>
              <a:t>dV</a:t>
            </a:r>
            <a:endParaRPr lang="de-DE" dirty="0"/>
          </a:p>
        </p:txBody>
      </p:sp>
      <p:sp>
        <p:nvSpPr>
          <p:cNvPr id="84" name="Abgerundetes Rechteck 83"/>
          <p:cNvSpPr/>
          <p:nvPr/>
        </p:nvSpPr>
        <p:spPr bwMode="auto">
          <a:xfrm>
            <a:off x="6934200" y="5029200"/>
            <a:ext cx="1524000" cy="228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Ellipse 84"/>
          <p:cNvSpPr/>
          <p:nvPr/>
        </p:nvSpPr>
        <p:spPr bwMode="auto">
          <a:xfrm>
            <a:off x="6705600" y="4953000"/>
            <a:ext cx="19812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Textfeld 85"/>
          <p:cNvSpPr txBox="1"/>
          <p:nvPr/>
        </p:nvSpPr>
        <p:spPr>
          <a:xfrm>
            <a:off x="8458200" y="4800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qQ</a:t>
            </a:r>
            <a:endParaRPr lang="de-DE" dirty="0"/>
          </a:p>
        </p:txBody>
      </p:sp>
      <p:cxnSp>
        <p:nvCxnSpPr>
          <p:cNvPr id="19" name="Gerade Verbindung mit Pfeil 18"/>
          <p:cNvCxnSpPr>
            <a:endCxn id="84" idx="0"/>
          </p:cNvCxnSpPr>
          <p:nvPr/>
        </p:nvCxnSpPr>
        <p:spPr bwMode="auto">
          <a:xfrm>
            <a:off x="7696200" y="40386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Textfeld 87"/>
          <p:cNvSpPr txBox="1"/>
          <p:nvPr/>
        </p:nvSpPr>
        <p:spPr>
          <a:xfrm>
            <a:off x="4038601" y="40386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Qo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1066800" y="3429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Qo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1066800" y="40386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Qo</a:t>
            </a:r>
            <a:endParaRPr lang="de-DE" dirty="0"/>
          </a:p>
        </p:txBody>
      </p:sp>
      <p:sp>
        <p:nvSpPr>
          <p:cNvPr id="91" name="Textfeld 90"/>
          <p:cNvSpPr txBox="1"/>
          <p:nvPr/>
        </p:nvSpPr>
        <p:spPr>
          <a:xfrm>
            <a:off x="4039597" y="3429000"/>
            <a:ext cx="684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Qo+dQ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6934200" y="3429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dQ</a:t>
            </a:r>
            <a:endParaRPr lang="de-DE" dirty="0"/>
          </a:p>
        </p:txBody>
      </p:sp>
      <p:cxnSp>
        <p:nvCxnSpPr>
          <p:cNvPr id="93" name="Gerade Verbindung mit Pfeil 92"/>
          <p:cNvCxnSpPr/>
          <p:nvPr/>
        </p:nvCxnSpPr>
        <p:spPr bwMode="auto">
          <a:xfrm>
            <a:off x="7924800" y="37338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7699554" y="4419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tdep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7971287" y="37338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tox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6350424" y="2514600"/>
            <a:ext cx="1883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err="1" smtClean="0"/>
              <a:t>Cdep_dyn</a:t>
            </a:r>
            <a:r>
              <a:rPr lang="de-DE" i="1" dirty="0" smtClean="0"/>
              <a:t> = </a:t>
            </a:r>
            <a:r>
              <a:rPr lang="de-DE" i="1" dirty="0" err="1" smtClean="0"/>
              <a:t>epsilon</a:t>
            </a:r>
            <a:r>
              <a:rPr lang="de-DE" i="1" dirty="0" smtClean="0"/>
              <a:t>/</a:t>
            </a:r>
            <a:r>
              <a:rPr lang="de-DE" i="1" dirty="0" err="1" smtClean="0"/>
              <a:t>tdep</a:t>
            </a:r>
            <a:endParaRPr lang="de-DE" i="1" dirty="0" smtClean="0"/>
          </a:p>
          <a:p>
            <a:r>
              <a:rPr lang="de-DE" i="1" dirty="0" smtClean="0"/>
              <a:t>Nächste Folie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9698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lussdiagramm: Prozess 46"/>
          <p:cNvSpPr/>
          <p:nvPr/>
        </p:nvSpPr>
        <p:spPr bwMode="auto">
          <a:xfrm>
            <a:off x="1143000" y="4038600"/>
            <a:ext cx="1447800" cy="990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Dynamische Kapazität von Raumladungszone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…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304800" y="40386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Abgerundetes Rechteck 48"/>
          <p:cNvSpPr/>
          <p:nvPr/>
        </p:nvSpPr>
        <p:spPr bwMode="auto">
          <a:xfrm>
            <a:off x="1066800" y="4038600"/>
            <a:ext cx="1524000" cy="990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1143000" y="45720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Substrat</a:t>
            </a:r>
            <a:endParaRPr lang="de-DE" dirty="0"/>
          </a:p>
        </p:txBody>
      </p:sp>
      <p:sp>
        <p:nvSpPr>
          <p:cNvPr id="46" name="Flussdiagramm: Prozess 45"/>
          <p:cNvSpPr/>
          <p:nvPr/>
        </p:nvSpPr>
        <p:spPr bwMode="auto">
          <a:xfrm>
            <a:off x="4114800" y="4038600"/>
            <a:ext cx="1447800" cy="12192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3276600" y="40386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4038600" y="4038600"/>
            <a:ext cx="1524000" cy="990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Textfeld 59"/>
          <p:cNvSpPr txBox="1"/>
          <p:nvPr/>
        </p:nvSpPr>
        <p:spPr>
          <a:xfrm>
            <a:off x="4114800" y="45720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Substrat</a:t>
            </a:r>
            <a:endParaRPr lang="de-DE" dirty="0"/>
          </a:p>
        </p:txBody>
      </p:sp>
      <p:sp>
        <p:nvSpPr>
          <p:cNvPr id="69" name="Abgerundetes Rechteck 68"/>
          <p:cNvSpPr/>
          <p:nvPr/>
        </p:nvSpPr>
        <p:spPr bwMode="auto">
          <a:xfrm>
            <a:off x="4038600" y="4038600"/>
            <a:ext cx="1524000" cy="1219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3810000" y="4953000"/>
            <a:ext cx="19812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562600" y="4800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qQ</a:t>
            </a:r>
            <a:endParaRPr lang="de-DE" dirty="0"/>
          </a:p>
        </p:txBody>
      </p:sp>
      <p:sp>
        <p:nvSpPr>
          <p:cNvPr id="71" name="Flussdiagramm: Prozess 70"/>
          <p:cNvSpPr/>
          <p:nvPr/>
        </p:nvSpPr>
        <p:spPr bwMode="auto">
          <a:xfrm>
            <a:off x="7010400" y="4953000"/>
            <a:ext cx="1447800" cy="3048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6172200" y="40386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Abgerundetes Rechteck 83"/>
          <p:cNvSpPr/>
          <p:nvPr/>
        </p:nvSpPr>
        <p:spPr bwMode="auto">
          <a:xfrm>
            <a:off x="6934200" y="5029200"/>
            <a:ext cx="1524000" cy="228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Ellipse 84"/>
          <p:cNvSpPr/>
          <p:nvPr/>
        </p:nvSpPr>
        <p:spPr bwMode="auto">
          <a:xfrm>
            <a:off x="6705600" y="4953000"/>
            <a:ext cx="19812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Textfeld 85"/>
          <p:cNvSpPr txBox="1"/>
          <p:nvPr/>
        </p:nvSpPr>
        <p:spPr>
          <a:xfrm>
            <a:off x="8458200" y="4800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qQ</a:t>
            </a:r>
            <a:endParaRPr lang="de-DE" dirty="0"/>
          </a:p>
        </p:txBody>
      </p:sp>
      <p:cxnSp>
        <p:nvCxnSpPr>
          <p:cNvPr id="19" name="Gerade Verbindung mit Pfeil 18"/>
          <p:cNvCxnSpPr>
            <a:endCxn id="84" idx="0"/>
          </p:cNvCxnSpPr>
          <p:nvPr/>
        </p:nvCxnSpPr>
        <p:spPr bwMode="auto">
          <a:xfrm>
            <a:off x="7696200" y="40386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Textfeld 87"/>
          <p:cNvSpPr txBox="1"/>
          <p:nvPr/>
        </p:nvSpPr>
        <p:spPr>
          <a:xfrm>
            <a:off x="4038601" y="40386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Qo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1066800" y="40386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Qo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7699554" y="4419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tdep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609600" y="40386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57" name="Textfeld 56"/>
          <p:cNvSpPr txBox="1"/>
          <p:nvPr/>
        </p:nvSpPr>
        <p:spPr>
          <a:xfrm>
            <a:off x="628836" y="48006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533400" y="4343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V0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3137941" y="4343400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V0+dV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6234659" y="4343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dV</a:t>
            </a:r>
            <a:endParaRPr lang="de-DE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4738596"/>
              </p:ext>
            </p:extLst>
          </p:nvPr>
        </p:nvGraphicFramePr>
        <p:xfrm>
          <a:off x="509587" y="1143000"/>
          <a:ext cx="11096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3" name="Formel" r:id="rId4" imgW="647640" imgH="393480" progId="Equation.3">
                  <p:embed/>
                </p:oleObj>
              </mc:Choice>
              <mc:Fallback>
                <p:oleObj name="Formel" r:id="rId4" imgW="647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7" y="1143000"/>
                        <a:ext cx="1109663" cy="6858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k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48716"/>
              </p:ext>
            </p:extLst>
          </p:nvPr>
        </p:nvGraphicFramePr>
        <p:xfrm>
          <a:off x="2643187" y="1143000"/>
          <a:ext cx="9572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4" name="Formel" r:id="rId6" imgW="558720" imgH="393480" progId="Equation.3">
                  <p:embed/>
                </p:oleObj>
              </mc:Choice>
              <mc:Fallback>
                <p:oleObj name="Formel" r:id="rId6" imgW="5587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7" y="1143000"/>
                        <a:ext cx="957263" cy="6858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k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6520162"/>
              </p:ext>
            </p:extLst>
          </p:nvPr>
        </p:nvGraphicFramePr>
        <p:xfrm>
          <a:off x="4287837" y="1308100"/>
          <a:ext cx="1306513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5" name="Formel" r:id="rId8" imgW="761760" imgH="203040" progId="Equation.3">
                  <p:embed/>
                </p:oleObj>
              </mc:Choice>
              <mc:Fallback>
                <p:oleObj name="Formel" r:id="rId8" imgW="7617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7837" y="1308100"/>
                        <a:ext cx="1306513" cy="35401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Objek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6578891"/>
              </p:ext>
            </p:extLst>
          </p:nvPr>
        </p:nvGraphicFramePr>
        <p:xfrm>
          <a:off x="6183312" y="1262063"/>
          <a:ext cx="1676400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6" name="Formel" r:id="rId10" imgW="977760" imgH="241200" progId="Equation.3">
                  <p:embed/>
                </p:oleObj>
              </mc:Choice>
              <mc:Fallback>
                <p:oleObj name="Formel" r:id="rId10" imgW="9777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3312" y="1262063"/>
                        <a:ext cx="1676400" cy="420687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" name="Objekt 9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966296"/>
              </p:ext>
            </p:extLst>
          </p:nvPr>
        </p:nvGraphicFramePr>
        <p:xfrm>
          <a:off x="239712" y="2209800"/>
          <a:ext cx="16303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7" name="Formel" r:id="rId12" imgW="952200" imgH="393480" progId="Equation.3">
                  <p:embed/>
                </p:oleObj>
              </mc:Choice>
              <mc:Fallback>
                <p:oleObj name="Formel" r:id="rId12" imgW="952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2" y="2209800"/>
                        <a:ext cx="1630363" cy="6858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" name="Objekt 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016796"/>
              </p:ext>
            </p:extLst>
          </p:nvPr>
        </p:nvGraphicFramePr>
        <p:xfrm>
          <a:off x="2284412" y="2374900"/>
          <a:ext cx="187007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8" name="Formel" r:id="rId14" imgW="1091880" imgH="203040" progId="Equation.3">
                  <p:embed/>
                </p:oleObj>
              </mc:Choice>
              <mc:Fallback>
                <p:oleObj name="Formel" r:id="rId14" imgW="10918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4412" y="2374900"/>
                        <a:ext cx="1870075" cy="35401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" name="Objekt 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4381953"/>
              </p:ext>
            </p:extLst>
          </p:nvPr>
        </p:nvGraphicFramePr>
        <p:xfrm>
          <a:off x="4267200" y="2209800"/>
          <a:ext cx="17176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9" name="Formel" r:id="rId16" imgW="1002960" imgH="393480" progId="Equation.3">
                  <p:embed/>
                </p:oleObj>
              </mc:Choice>
              <mc:Fallback>
                <p:oleObj name="Formel" r:id="rId16" imgW="1002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209800"/>
                        <a:ext cx="1717675" cy="6858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" name="Objekt 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35413"/>
              </p:ext>
            </p:extLst>
          </p:nvPr>
        </p:nvGraphicFramePr>
        <p:xfrm>
          <a:off x="6215062" y="2362200"/>
          <a:ext cx="1846263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0" name="Formel" r:id="rId18" imgW="1079280" imgH="241200" progId="Equation.3">
                  <p:embed/>
                </p:oleObj>
              </mc:Choice>
              <mc:Fallback>
                <p:oleObj name="Formel" r:id="rId18" imgW="1079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5062" y="2362200"/>
                        <a:ext cx="1846263" cy="420687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Ellipse 6"/>
          <p:cNvSpPr/>
          <p:nvPr/>
        </p:nvSpPr>
        <p:spPr bwMode="auto">
          <a:xfrm>
            <a:off x="2514600" y="914400"/>
            <a:ext cx="1219200" cy="1066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>
            <a:off x="3352800" y="1981200"/>
            <a:ext cx="411480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1" name="Objek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3011619"/>
              </p:ext>
            </p:extLst>
          </p:nvPr>
        </p:nvGraphicFramePr>
        <p:xfrm>
          <a:off x="228600" y="3048000"/>
          <a:ext cx="5438775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1" name="Formel" r:id="rId20" imgW="3174840" imgH="457200" progId="Equation.3">
                  <p:embed/>
                </p:oleObj>
              </mc:Choice>
              <mc:Fallback>
                <p:oleObj name="Formel" r:id="rId20" imgW="31748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048000"/>
                        <a:ext cx="5438775" cy="79533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470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B2FCDB6-0D86-4224-A6E9-5519F424D0C9}" type="slidenum">
              <a:rPr lang="de-DE" altLang="de-DE" sz="1400">
                <a:latin typeface="Arial" charset="0"/>
              </a:rPr>
              <a:pPr/>
              <a:t>3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Feedback analysis</a:t>
            </a:r>
          </a:p>
        </p:txBody>
      </p:sp>
      <p:sp>
        <p:nvSpPr>
          <p:cNvPr id="33797" name="Rectangle 3"/>
          <p:cNvSpPr>
            <a:spLocks noChangeArrowheads="1"/>
          </p:cNvSpPr>
          <p:nvPr/>
        </p:nvSpPr>
        <p:spPr bwMode="auto">
          <a:xfrm>
            <a:off x="2195513" y="1125538"/>
            <a:ext cx="720725" cy="935037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Passive</a:t>
            </a:r>
          </a:p>
          <a:p>
            <a:r>
              <a:rPr lang="de-DE" altLang="de-DE"/>
              <a:t>network</a:t>
            </a:r>
          </a:p>
        </p:txBody>
      </p:sp>
      <p:sp>
        <p:nvSpPr>
          <p:cNvPr id="33798" name="Line 4"/>
          <p:cNvSpPr>
            <a:spLocks noChangeShapeType="1"/>
          </p:cNvSpPr>
          <p:nvPr/>
        </p:nvSpPr>
        <p:spPr bwMode="auto">
          <a:xfrm>
            <a:off x="2916238" y="1412875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799" name="Line 5"/>
          <p:cNvSpPr>
            <a:spLocks noChangeShapeType="1"/>
          </p:cNvSpPr>
          <p:nvPr/>
        </p:nvSpPr>
        <p:spPr bwMode="auto">
          <a:xfrm>
            <a:off x="2916238" y="1773238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3563938" y="1125538"/>
            <a:ext cx="1008062" cy="935037"/>
          </a:xfrm>
          <a:prstGeom prst="rect">
            <a:avLst/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5219700" y="1125538"/>
            <a:ext cx="720725" cy="935037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Passive</a:t>
            </a:r>
          </a:p>
          <a:p>
            <a:r>
              <a:rPr lang="de-DE" altLang="de-DE"/>
              <a:t>network</a:t>
            </a:r>
          </a:p>
        </p:txBody>
      </p:sp>
      <p:sp>
        <p:nvSpPr>
          <p:cNvPr id="33802" name="Line 8"/>
          <p:cNvSpPr>
            <a:spLocks noChangeShapeType="1"/>
          </p:cNvSpPr>
          <p:nvPr/>
        </p:nvSpPr>
        <p:spPr bwMode="auto">
          <a:xfrm>
            <a:off x="4572000" y="141287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03" name="Line 9"/>
          <p:cNvSpPr>
            <a:spLocks noChangeShapeType="1"/>
          </p:cNvSpPr>
          <p:nvPr/>
        </p:nvSpPr>
        <p:spPr bwMode="auto">
          <a:xfrm>
            <a:off x="4572000" y="1773238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04" name="Rectangle 10"/>
          <p:cNvSpPr>
            <a:spLocks noChangeArrowheads="1"/>
          </p:cNvSpPr>
          <p:nvPr/>
        </p:nvSpPr>
        <p:spPr bwMode="auto">
          <a:xfrm>
            <a:off x="3563938" y="2493963"/>
            <a:ext cx="1008062" cy="935037"/>
          </a:xfrm>
          <a:prstGeom prst="rect">
            <a:avLst/>
          </a:prstGeom>
          <a:solidFill>
            <a:srgbClr val="00CC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Feedback</a:t>
            </a:r>
          </a:p>
        </p:txBody>
      </p:sp>
      <p:sp>
        <p:nvSpPr>
          <p:cNvPr id="33805" name="Line 11"/>
          <p:cNvSpPr>
            <a:spLocks noChangeShapeType="1"/>
          </p:cNvSpPr>
          <p:nvPr/>
        </p:nvSpPr>
        <p:spPr bwMode="auto">
          <a:xfrm>
            <a:off x="6011863" y="1773238"/>
            <a:ext cx="0" cy="10080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06" name="Line 12"/>
          <p:cNvSpPr>
            <a:spLocks noChangeShapeType="1"/>
          </p:cNvSpPr>
          <p:nvPr/>
        </p:nvSpPr>
        <p:spPr bwMode="auto">
          <a:xfrm>
            <a:off x="4572000" y="2781300"/>
            <a:ext cx="14398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07" name="Line 13"/>
          <p:cNvSpPr>
            <a:spLocks noChangeShapeType="1"/>
          </p:cNvSpPr>
          <p:nvPr/>
        </p:nvSpPr>
        <p:spPr bwMode="auto">
          <a:xfrm>
            <a:off x="4572000" y="3141663"/>
            <a:ext cx="15843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08" name="Line 14"/>
          <p:cNvSpPr>
            <a:spLocks noChangeShapeType="1"/>
          </p:cNvSpPr>
          <p:nvPr/>
        </p:nvSpPr>
        <p:spPr bwMode="auto">
          <a:xfrm>
            <a:off x="3059113" y="278130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09" name="Line 15"/>
          <p:cNvSpPr>
            <a:spLocks noChangeShapeType="1"/>
          </p:cNvSpPr>
          <p:nvPr/>
        </p:nvSpPr>
        <p:spPr bwMode="auto">
          <a:xfrm>
            <a:off x="3059113" y="314166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10" name="Line 16"/>
          <p:cNvSpPr>
            <a:spLocks noChangeShapeType="1"/>
          </p:cNvSpPr>
          <p:nvPr/>
        </p:nvSpPr>
        <p:spPr bwMode="auto">
          <a:xfrm flipH="1">
            <a:off x="2700338" y="2060575"/>
            <a:ext cx="0" cy="5762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11" name="Line 17"/>
          <p:cNvSpPr>
            <a:spLocks noChangeShapeType="1"/>
          </p:cNvSpPr>
          <p:nvPr/>
        </p:nvSpPr>
        <p:spPr bwMode="auto">
          <a:xfrm flipH="1">
            <a:off x="2411413" y="2060575"/>
            <a:ext cx="0" cy="5762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12" name="Line 18"/>
          <p:cNvSpPr>
            <a:spLocks noChangeShapeType="1"/>
          </p:cNvSpPr>
          <p:nvPr/>
        </p:nvSpPr>
        <p:spPr bwMode="auto">
          <a:xfrm flipH="1">
            <a:off x="3059113" y="278130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13" name="Line 19"/>
          <p:cNvSpPr>
            <a:spLocks noChangeShapeType="1"/>
          </p:cNvSpPr>
          <p:nvPr/>
        </p:nvSpPr>
        <p:spPr bwMode="auto">
          <a:xfrm flipH="1">
            <a:off x="3059113" y="314166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14" name="Line 20"/>
          <p:cNvSpPr>
            <a:spLocks noChangeShapeType="1"/>
          </p:cNvSpPr>
          <p:nvPr/>
        </p:nvSpPr>
        <p:spPr bwMode="auto">
          <a:xfrm flipH="1">
            <a:off x="2700338" y="27813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15" name="Line 21"/>
          <p:cNvSpPr>
            <a:spLocks noChangeShapeType="1"/>
          </p:cNvSpPr>
          <p:nvPr/>
        </p:nvSpPr>
        <p:spPr bwMode="auto">
          <a:xfrm flipH="1">
            <a:off x="2700338" y="256540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16" name="Line 22"/>
          <p:cNvSpPr>
            <a:spLocks noChangeShapeType="1"/>
          </p:cNvSpPr>
          <p:nvPr/>
        </p:nvSpPr>
        <p:spPr bwMode="auto">
          <a:xfrm flipH="1">
            <a:off x="2411413" y="2565400"/>
            <a:ext cx="0" cy="5762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17" name="Line 23"/>
          <p:cNvSpPr>
            <a:spLocks noChangeShapeType="1"/>
          </p:cNvSpPr>
          <p:nvPr/>
        </p:nvSpPr>
        <p:spPr bwMode="auto">
          <a:xfrm>
            <a:off x="2411413" y="3141663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18" name="Line 24"/>
          <p:cNvSpPr>
            <a:spLocks noChangeShapeType="1"/>
          </p:cNvSpPr>
          <p:nvPr/>
        </p:nvSpPr>
        <p:spPr bwMode="auto">
          <a:xfrm>
            <a:off x="1692275" y="14128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19" name="Line 25"/>
          <p:cNvSpPr>
            <a:spLocks noChangeShapeType="1"/>
          </p:cNvSpPr>
          <p:nvPr/>
        </p:nvSpPr>
        <p:spPr bwMode="auto">
          <a:xfrm>
            <a:off x="1547813" y="1773238"/>
            <a:ext cx="6492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20" name="Line 26"/>
          <p:cNvSpPr>
            <a:spLocks noChangeShapeType="1"/>
          </p:cNvSpPr>
          <p:nvPr/>
        </p:nvSpPr>
        <p:spPr bwMode="auto">
          <a:xfrm>
            <a:off x="5940425" y="1412875"/>
            <a:ext cx="2873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21" name="Line 27"/>
          <p:cNvSpPr>
            <a:spLocks noChangeShapeType="1"/>
          </p:cNvSpPr>
          <p:nvPr/>
        </p:nvSpPr>
        <p:spPr bwMode="auto">
          <a:xfrm>
            <a:off x="5940425" y="1773238"/>
            <a:ext cx="2873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22" name="Text Box 28"/>
          <p:cNvSpPr txBox="1">
            <a:spLocks noChangeArrowheads="1"/>
          </p:cNvSpPr>
          <p:nvPr/>
        </p:nvSpPr>
        <p:spPr bwMode="auto">
          <a:xfrm>
            <a:off x="1187450" y="1196975"/>
            <a:ext cx="341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Xs</a:t>
            </a:r>
          </a:p>
        </p:txBody>
      </p:sp>
      <p:sp>
        <p:nvSpPr>
          <p:cNvPr id="33823" name="Line 29"/>
          <p:cNvSpPr>
            <a:spLocks noChangeShapeType="1"/>
          </p:cNvSpPr>
          <p:nvPr/>
        </p:nvSpPr>
        <p:spPr bwMode="auto">
          <a:xfrm>
            <a:off x="3059113" y="1412875"/>
            <a:ext cx="0" cy="360363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24" name="Text Box 30"/>
          <p:cNvSpPr txBox="1">
            <a:spLocks noChangeArrowheads="1"/>
          </p:cNvSpPr>
          <p:nvPr/>
        </p:nvSpPr>
        <p:spPr bwMode="auto">
          <a:xfrm>
            <a:off x="2916238" y="1125538"/>
            <a:ext cx="3079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Xi</a:t>
            </a:r>
          </a:p>
        </p:txBody>
      </p:sp>
      <p:sp>
        <p:nvSpPr>
          <p:cNvPr id="33825" name="Line 31"/>
          <p:cNvSpPr>
            <a:spLocks noChangeShapeType="1"/>
          </p:cNvSpPr>
          <p:nvPr/>
        </p:nvSpPr>
        <p:spPr bwMode="auto">
          <a:xfrm>
            <a:off x="3348038" y="1412875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26" name="Line 32"/>
          <p:cNvSpPr>
            <a:spLocks noChangeShapeType="1"/>
          </p:cNvSpPr>
          <p:nvPr/>
        </p:nvSpPr>
        <p:spPr bwMode="auto">
          <a:xfrm>
            <a:off x="3348038" y="1773238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27" name="Text Box 34"/>
          <p:cNvSpPr txBox="1">
            <a:spLocks noChangeArrowheads="1"/>
          </p:cNvSpPr>
          <p:nvPr/>
        </p:nvSpPr>
        <p:spPr bwMode="auto">
          <a:xfrm>
            <a:off x="3203575" y="1125538"/>
            <a:ext cx="3905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Xi*</a:t>
            </a:r>
          </a:p>
        </p:txBody>
      </p:sp>
      <p:sp>
        <p:nvSpPr>
          <p:cNvPr id="33828" name="Text Box 35"/>
          <p:cNvSpPr txBox="1">
            <a:spLocks noChangeArrowheads="1"/>
          </p:cNvSpPr>
          <p:nvPr/>
        </p:nvSpPr>
        <p:spPr bwMode="auto">
          <a:xfrm>
            <a:off x="6804025" y="1052513"/>
            <a:ext cx="355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Xo</a:t>
            </a:r>
          </a:p>
        </p:txBody>
      </p:sp>
      <p:sp>
        <p:nvSpPr>
          <p:cNvPr id="33829" name="Line 36"/>
          <p:cNvSpPr>
            <a:spLocks noChangeShapeType="1"/>
          </p:cNvSpPr>
          <p:nvPr/>
        </p:nvSpPr>
        <p:spPr bwMode="auto">
          <a:xfrm flipH="1">
            <a:off x="7164388" y="1412875"/>
            <a:ext cx="1587" cy="360363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30" name="Line 37"/>
          <p:cNvSpPr>
            <a:spLocks noChangeShapeType="1"/>
          </p:cNvSpPr>
          <p:nvPr/>
        </p:nvSpPr>
        <p:spPr bwMode="auto">
          <a:xfrm>
            <a:off x="3132138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31" name="Line 38"/>
          <p:cNvSpPr>
            <a:spLocks noChangeShapeType="1"/>
          </p:cNvSpPr>
          <p:nvPr/>
        </p:nvSpPr>
        <p:spPr bwMode="auto">
          <a:xfrm>
            <a:off x="3132138" y="1773238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32" name="Line 39"/>
          <p:cNvSpPr>
            <a:spLocks noChangeShapeType="1"/>
          </p:cNvSpPr>
          <p:nvPr/>
        </p:nvSpPr>
        <p:spPr bwMode="auto">
          <a:xfrm>
            <a:off x="6227763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33" name="Line 40"/>
          <p:cNvSpPr>
            <a:spLocks noChangeShapeType="1"/>
          </p:cNvSpPr>
          <p:nvPr/>
        </p:nvSpPr>
        <p:spPr bwMode="auto">
          <a:xfrm>
            <a:off x="6227763" y="1773238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34" name="Line 41"/>
          <p:cNvSpPr>
            <a:spLocks noChangeShapeType="1"/>
          </p:cNvSpPr>
          <p:nvPr/>
        </p:nvSpPr>
        <p:spPr bwMode="auto">
          <a:xfrm>
            <a:off x="6443663" y="1773238"/>
            <a:ext cx="8651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35" name="Line 42"/>
          <p:cNvSpPr>
            <a:spLocks noChangeShapeType="1"/>
          </p:cNvSpPr>
          <p:nvPr/>
        </p:nvSpPr>
        <p:spPr bwMode="auto">
          <a:xfrm>
            <a:off x="6443663" y="1412875"/>
            <a:ext cx="8651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36" name="Line 43"/>
          <p:cNvSpPr>
            <a:spLocks noChangeShapeType="1"/>
          </p:cNvSpPr>
          <p:nvPr/>
        </p:nvSpPr>
        <p:spPr bwMode="auto">
          <a:xfrm>
            <a:off x="3635375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37" name="Line 44"/>
          <p:cNvSpPr>
            <a:spLocks noChangeShapeType="1"/>
          </p:cNvSpPr>
          <p:nvPr/>
        </p:nvSpPr>
        <p:spPr bwMode="auto">
          <a:xfrm>
            <a:off x="3635375" y="1773238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38" name="Line 45"/>
          <p:cNvSpPr>
            <a:spLocks noChangeShapeType="1"/>
          </p:cNvSpPr>
          <p:nvPr/>
        </p:nvSpPr>
        <p:spPr bwMode="auto">
          <a:xfrm>
            <a:off x="4284663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39" name="Line 46"/>
          <p:cNvSpPr>
            <a:spLocks noChangeShapeType="1"/>
          </p:cNvSpPr>
          <p:nvPr/>
        </p:nvSpPr>
        <p:spPr bwMode="auto">
          <a:xfrm>
            <a:off x="4284663" y="1773238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33840" name="Group 47"/>
          <p:cNvGrpSpPr>
            <a:grpSpLocks/>
          </p:cNvGrpSpPr>
          <p:nvPr/>
        </p:nvGrpSpPr>
        <p:grpSpPr bwMode="auto">
          <a:xfrm>
            <a:off x="4211638" y="1484313"/>
            <a:ext cx="144462" cy="215900"/>
            <a:chOff x="3560" y="2160"/>
            <a:chExt cx="92" cy="90"/>
          </a:xfrm>
        </p:grpSpPr>
        <p:sp>
          <p:nvSpPr>
            <p:cNvPr id="33865" name="Line 48"/>
            <p:cNvSpPr>
              <a:spLocks noChangeShapeType="1"/>
            </p:cNvSpPr>
            <p:nvPr/>
          </p:nvSpPr>
          <p:spPr bwMode="auto">
            <a:xfrm flipH="1">
              <a:off x="3560" y="2160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66" name="Line 49"/>
            <p:cNvSpPr>
              <a:spLocks noChangeShapeType="1"/>
            </p:cNvSpPr>
            <p:nvPr/>
          </p:nvSpPr>
          <p:spPr bwMode="auto">
            <a:xfrm>
              <a:off x="3606" y="2160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67" name="Line 50"/>
            <p:cNvSpPr>
              <a:spLocks noChangeShapeType="1"/>
            </p:cNvSpPr>
            <p:nvPr/>
          </p:nvSpPr>
          <p:spPr bwMode="auto">
            <a:xfrm flipH="1" flipV="1">
              <a:off x="3560" y="2205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68" name="Line 51"/>
            <p:cNvSpPr>
              <a:spLocks noChangeShapeType="1"/>
            </p:cNvSpPr>
            <p:nvPr/>
          </p:nvSpPr>
          <p:spPr bwMode="auto">
            <a:xfrm flipV="1">
              <a:off x="3606" y="2205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33841" name="Line 52"/>
          <p:cNvSpPr>
            <a:spLocks noChangeShapeType="1"/>
          </p:cNvSpPr>
          <p:nvPr/>
        </p:nvSpPr>
        <p:spPr bwMode="auto">
          <a:xfrm flipV="1">
            <a:off x="4284663" y="1412875"/>
            <a:ext cx="0" cy="714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42" name="Line 53"/>
          <p:cNvSpPr>
            <a:spLocks noChangeShapeType="1"/>
          </p:cNvSpPr>
          <p:nvPr/>
        </p:nvSpPr>
        <p:spPr bwMode="auto">
          <a:xfrm flipV="1">
            <a:off x="4284663" y="1700213"/>
            <a:ext cx="0" cy="714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33843" name="Object 54"/>
          <p:cNvGraphicFramePr>
            <a:graphicFrameLocks noGrp="1" noChangeAspect="1"/>
          </p:cNvGraphicFramePr>
          <p:nvPr>
            <p:ph idx="1"/>
          </p:nvPr>
        </p:nvGraphicFramePr>
        <p:xfrm>
          <a:off x="638175" y="4081463"/>
          <a:ext cx="1638300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2" name="Formel" r:id="rId3" imgW="1130300" imgH="228600" progId="Equation.3">
                  <p:embed/>
                </p:oleObj>
              </mc:Choice>
              <mc:Fallback>
                <p:oleObj name="Formel" r:id="rId3" imgW="1130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" y="4081463"/>
                        <a:ext cx="1638300" cy="331787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44" name="Object 55"/>
          <p:cNvGraphicFramePr>
            <a:graphicFrameLocks noChangeAspect="1"/>
          </p:cNvGraphicFramePr>
          <p:nvPr/>
        </p:nvGraphicFramePr>
        <p:xfrm>
          <a:off x="592138" y="3500438"/>
          <a:ext cx="1752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3" name="Formel" r:id="rId5" imgW="1167893" imgH="253890" progId="Equation.3">
                  <p:embed/>
                </p:oleObj>
              </mc:Choice>
              <mc:Fallback>
                <p:oleObj name="Formel" r:id="rId5" imgW="1167893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38" y="3500438"/>
                        <a:ext cx="1752600" cy="381000"/>
                      </a:xfrm>
                      <a:prstGeom prst="rect">
                        <a:avLst/>
                      </a:prstGeom>
                      <a:solidFill>
                        <a:srgbClr val="FF99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45" name="Object 56"/>
          <p:cNvGraphicFramePr>
            <a:graphicFrameLocks noChangeAspect="1"/>
          </p:cNvGraphicFramePr>
          <p:nvPr/>
        </p:nvGraphicFramePr>
        <p:xfrm>
          <a:off x="611188" y="4581525"/>
          <a:ext cx="838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4" name="Formel" r:id="rId7" imgW="558558" imgH="253890" progId="Equation.3">
                  <p:embed/>
                </p:oleObj>
              </mc:Choice>
              <mc:Fallback>
                <p:oleObj name="Formel" r:id="rId7" imgW="558558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4581525"/>
                        <a:ext cx="8382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46" name="Object 57"/>
          <p:cNvGraphicFramePr>
            <a:graphicFrameLocks noChangeAspect="1"/>
          </p:cNvGraphicFramePr>
          <p:nvPr/>
        </p:nvGraphicFramePr>
        <p:xfrm>
          <a:off x="465138" y="5084763"/>
          <a:ext cx="21113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5" name="Formel" r:id="rId9" imgW="1409088" imgH="431613" progId="Equation.3">
                  <p:embed/>
                </p:oleObj>
              </mc:Choice>
              <mc:Fallback>
                <p:oleObj name="Formel" r:id="rId9" imgW="1409088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5084763"/>
                        <a:ext cx="21113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47" name="Oval 58"/>
          <p:cNvSpPr>
            <a:spLocks noChangeArrowheads="1"/>
          </p:cNvSpPr>
          <p:nvPr/>
        </p:nvSpPr>
        <p:spPr bwMode="auto">
          <a:xfrm>
            <a:off x="1476375" y="1484313"/>
            <a:ext cx="142875" cy="215900"/>
          </a:xfrm>
          <a:prstGeom prst="ellipse">
            <a:avLst/>
          </a:prstGeom>
          <a:solidFill>
            <a:srgbClr val="FF00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3848" name="Line 59"/>
          <p:cNvSpPr>
            <a:spLocks noChangeShapeType="1"/>
          </p:cNvSpPr>
          <p:nvPr/>
        </p:nvSpPr>
        <p:spPr bwMode="auto">
          <a:xfrm flipH="1">
            <a:off x="1547813" y="14128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49" name="Line 60"/>
          <p:cNvSpPr>
            <a:spLocks noChangeShapeType="1"/>
          </p:cNvSpPr>
          <p:nvPr/>
        </p:nvSpPr>
        <p:spPr bwMode="auto">
          <a:xfrm>
            <a:off x="1547813" y="1412875"/>
            <a:ext cx="0" cy="714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50" name="Line 61"/>
          <p:cNvSpPr>
            <a:spLocks noChangeShapeType="1"/>
          </p:cNvSpPr>
          <p:nvPr/>
        </p:nvSpPr>
        <p:spPr bwMode="auto">
          <a:xfrm>
            <a:off x="1547813" y="1700213"/>
            <a:ext cx="0" cy="714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51" name="Line 62"/>
          <p:cNvSpPr>
            <a:spLocks noChangeShapeType="1"/>
          </p:cNvSpPr>
          <p:nvPr/>
        </p:nvSpPr>
        <p:spPr bwMode="auto">
          <a:xfrm>
            <a:off x="6156325" y="1412875"/>
            <a:ext cx="0" cy="17287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52" name="Text Box 63"/>
          <p:cNvSpPr txBox="1">
            <a:spLocks noChangeArrowheads="1"/>
          </p:cNvSpPr>
          <p:nvPr/>
        </p:nvSpPr>
        <p:spPr bwMode="auto">
          <a:xfrm>
            <a:off x="434975" y="1844675"/>
            <a:ext cx="1473200" cy="27463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Input signal source</a:t>
            </a:r>
          </a:p>
        </p:txBody>
      </p:sp>
      <p:sp>
        <p:nvSpPr>
          <p:cNvPr id="33853" name="Text Box 64"/>
          <p:cNvSpPr txBox="1">
            <a:spLocks noChangeArrowheads="1"/>
          </p:cNvSpPr>
          <p:nvPr/>
        </p:nvSpPr>
        <p:spPr bwMode="auto">
          <a:xfrm>
            <a:off x="7253288" y="1844675"/>
            <a:ext cx="649287" cy="27463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Output</a:t>
            </a:r>
          </a:p>
        </p:txBody>
      </p:sp>
      <p:sp>
        <p:nvSpPr>
          <p:cNvPr id="33854" name="Freeform 67"/>
          <p:cNvSpPr>
            <a:spLocks/>
          </p:cNvSpPr>
          <p:nvPr/>
        </p:nvSpPr>
        <p:spPr bwMode="auto">
          <a:xfrm>
            <a:off x="1547813" y="812800"/>
            <a:ext cx="5256212" cy="312738"/>
          </a:xfrm>
          <a:custGeom>
            <a:avLst/>
            <a:gdLst>
              <a:gd name="T0" fmla="*/ 0 w 3311"/>
              <a:gd name="T1" fmla="*/ 496472369 h 197"/>
              <a:gd name="T2" fmla="*/ 2147483647 w 3311"/>
              <a:gd name="T3" fmla="*/ 151209617 h 197"/>
              <a:gd name="T4" fmla="*/ 2147483647 w 3311"/>
              <a:gd name="T5" fmla="*/ 37803198 h 197"/>
              <a:gd name="T6" fmla="*/ 2147483647 w 3311"/>
              <a:gd name="T7" fmla="*/ 380544996 h 19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11" h="197">
                <a:moveTo>
                  <a:pt x="0" y="197"/>
                </a:moveTo>
                <a:cubicBezTo>
                  <a:pt x="287" y="143"/>
                  <a:pt x="574" y="90"/>
                  <a:pt x="907" y="60"/>
                </a:cubicBezTo>
                <a:cubicBezTo>
                  <a:pt x="1240" y="30"/>
                  <a:pt x="1595" y="0"/>
                  <a:pt x="1996" y="15"/>
                </a:cubicBezTo>
                <a:cubicBezTo>
                  <a:pt x="2397" y="30"/>
                  <a:pt x="2854" y="90"/>
                  <a:pt x="3311" y="151"/>
                </a:cubicBezTo>
              </a:path>
            </a:pathLst>
          </a:custGeom>
          <a:noFill/>
          <a:ln w="22225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55" name="Freeform 68"/>
          <p:cNvSpPr>
            <a:spLocks/>
          </p:cNvSpPr>
          <p:nvPr/>
        </p:nvSpPr>
        <p:spPr bwMode="auto">
          <a:xfrm>
            <a:off x="3419475" y="1989138"/>
            <a:ext cx="3673475" cy="420687"/>
          </a:xfrm>
          <a:custGeom>
            <a:avLst/>
            <a:gdLst>
              <a:gd name="T0" fmla="*/ 0 w 2314"/>
              <a:gd name="T1" fmla="*/ 229333152 h 265"/>
              <a:gd name="T2" fmla="*/ 2058968450 w 2314"/>
              <a:gd name="T3" fmla="*/ 572073995 h 265"/>
              <a:gd name="T4" fmla="*/ 2147483647 w 2314"/>
              <a:gd name="T5" fmla="*/ 572073995 h 265"/>
              <a:gd name="T6" fmla="*/ 2147483647 w 2314"/>
              <a:gd name="T7" fmla="*/ 0 h 26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314" h="265">
                <a:moveTo>
                  <a:pt x="0" y="91"/>
                </a:moveTo>
                <a:cubicBezTo>
                  <a:pt x="253" y="147"/>
                  <a:pt x="507" y="204"/>
                  <a:pt x="817" y="227"/>
                </a:cubicBezTo>
                <a:cubicBezTo>
                  <a:pt x="1127" y="250"/>
                  <a:pt x="1611" y="265"/>
                  <a:pt x="1860" y="227"/>
                </a:cubicBezTo>
                <a:cubicBezTo>
                  <a:pt x="2109" y="189"/>
                  <a:pt x="2211" y="94"/>
                  <a:pt x="2314" y="0"/>
                </a:cubicBezTo>
              </a:path>
            </a:pathLst>
          </a:custGeom>
          <a:noFill/>
          <a:ln w="22225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56" name="Freeform 69"/>
          <p:cNvSpPr>
            <a:spLocks/>
          </p:cNvSpPr>
          <p:nvPr/>
        </p:nvSpPr>
        <p:spPr bwMode="auto">
          <a:xfrm>
            <a:off x="2892425" y="1916113"/>
            <a:ext cx="4271963" cy="685800"/>
          </a:xfrm>
          <a:custGeom>
            <a:avLst/>
            <a:gdLst>
              <a:gd name="T0" fmla="*/ 2147483647 w 2691"/>
              <a:gd name="T1" fmla="*/ 572076263 h 432"/>
              <a:gd name="T2" fmla="*/ 2147483647 w 2691"/>
              <a:gd name="T3" fmla="*/ 1030744700 h 432"/>
              <a:gd name="T4" fmla="*/ 2147483647 w 2691"/>
              <a:gd name="T5" fmla="*/ 914817513 h 432"/>
              <a:gd name="T6" fmla="*/ 380544432 w 2691"/>
              <a:gd name="T7" fmla="*/ 458668438 h 432"/>
              <a:gd name="T8" fmla="*/ 264617231 w 2691"/>
              <a:gd name="T9" fmla="*/ 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91" h="432">
                <a:moveTo>
                  <a:pt x="2691" y="227"/>
                </a:moveTo>
                <a:cubicBezTo>
                  <a:pt x="2627" y="306"/>
                  <a:pt x="2563" y="386"/>
                  <a:pt x="2283" y="409"/>
                </a:cubicBezTo>
                <a:cubicBezTo>
                  <a:pt x="2003" y="432"/>
                  <a:pt x="1368" y="401"/>
                  <a:pt x="1013" y="363"/>
                </a:cubicBezTo>
                <a:cubicBezTo>
                  <a:pt x="658" y="325"/>
                  <a:pt x="302" y="242"/>
                  <a:pt x="151" y="182"/>
                </a:cubicBezTo>
                <a:cubicBezTo>
                  <a:pt x="0" y="122"/>
                  <a:pt x="52" y="61"/>
                  <a:pt x="105" y="0"/>
                </a:cubicBezTo>
              </a:path>
            </a:pathLst>
          </a:custGeom>
          <a:noFill/>
          <a:ln w="22225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57" name="Freeform 70"/>
          <p:cNvSpPr>
            <a:spLocks/>
          </p:cNvSpPr>
          <p:nvPr/>
        </p:nvSpPr>
        <p:spPr bwMode="auto">
          <a:xfrm>
            <a:off x="1547813" y="2205038"/>
            <a:ext cx="1368425" cy="420687"/>
          </a:xfrm>
          <a:custGeom>
            <a:avLst/>
            <a:gdLst>
              <a:gd name="T0" fmla="*/ 0 w 862"/>
              <a:gd name="T1" fmla="*/ 0 h 265"/>
              <a:gd name="T2" fmla="*/ 342741250 w 862"/>
              <a:gd name="T3" fmla="*/ 572073995 h 265"/>
              <a:gd name="T4" fmla="*/ 1486892188 w 862"/>
              <a:gd name="T5" fmla="*/ 572073995 h 265"/>
              <a:gd name="T6" fmla="*/ 2147483647 w 862"/>
              <a:gd name="T7" fmla="*/ 0 h 26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62" h="265">
                <a:moveTo>
                  <a:pt x="0" y="0"/>
                </a:moveTo>
                <a:cubicBezTo>
                  <a:pt x="19" y="94"/>
                  <a:pt x="38" y="189"/>
                  <a:pt x="136" y="227"/>
                </a:cubicBezTo>
                <a:cubicBezTo>
                  <a:pt x="234" y="265"/>
                  <a:pt x="469" y="265"/>
                  <a:pt x="590" y="227"/>
                </a:cubicBezTo>
                <a:cubicBezTo>
                  <a:pt x="711" y="189"/>
                  <a:pt x="786" y="94"/>
                  <a:pt x="862" y="0"/>
                </a:cubicBezTo>
              </a:path>
            </a:pathLst>
          </a:custGeom>
          <a:noFill/>
          <a:ln w="22225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58" name="Text Box 71"/>
          <p:cNvSpPr txBox="1">
            <a:spLocks noChangeArrowheads="1"/>
          </p:cNvSpPr>
          <p:nvPr/>
        </p:nvSpPr>
        <p:spPr bwMode="auto">
          <a:xfrm>
            <a:off x="3635375" y="1773238"/>
            <a:ext cx="7794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Amplifier</a:t>
            </a:r>
          </a:p>
        </p:txBody>
      </p:sp>
      <p:sp>
        <p:nvSpPr>
          <p:cNvPr id="33859" name="Line 72"/>
          <p:cNvSpPr>
            <a:spLocks noChangeShapeType="1"/>
          </p:cNvSpPr>
          <p:nvPr/>
        </p:nvSpPr>
        <p:spPr bwMode="auto">
          <a:xfrm flipH="1" flipV="1">
            <a:off x="3276600" y="1844675"/>
            <a:ext cx="0" cy="208915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60" name="Text Box 73"/>
          <p:cNvSpPr txBox="1">
            <a:spLocks noChangeArrowheads="1"/>
          </p:cNvSpPr>
          <p:nvPr/>
        </p:nvSpPr>
        <p:spPr bwMode="auto">
          <a:xfrm>
            <a:off x="3276600" y="3716338"/>
            <a:ext cx="6937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The cut</a:t>
            </a:r>
          </a:p>
        </p:txBody>
      </p:sp>
      <p:sp>
        <p:nvSpPr>
          <p:cNvPr id="33861" name="Oval 74"/>
          <p:cNvSpPr>
            <a:spLocks noChangeArrowheads="1"/>
          </p:cNvSpPr>
          <p:nvPr/>
        </p:nvSpPr>
        <p:spPr bwMode="auto">
          <a:xfrm>
            <a:off x="3276600" y="1484313"/>
            <a:ext cx="142875" cy="215900"/>
          </a:xfrm>
          <a:prstGeom prst="ellipse">
            <a:avLst/>
          </a:prstGeom>
          <a:solidFill>
            <a:srgbClr val="FF00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3862" name="Line 75"/>
          <p:cNvSpPr>
            <a:spLocks noChangeShapeType="1"/>
          </p:cNvSpPr>
          <p:nvPr/>
        </p:nvSpPr>
        <p:spPr bwMode="auto">
          <a:xfrm flipH="1">
            <a:off x="3348038" y="14128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63" name="Line 76"/>
          <p:cNvSpPr>
            <a:spLocks noChangeShapeType="1"/>
          </p:cNvSpPr>
          <p:nvPr/>
        </p:nvSpPr>
        <p:spPr bwMode="auto">
          <a:xfrm>
            <a:off x="3348038" y="1412875"/>
            <a:ext cx="0" cy="714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64" name="Line 77"/>
          <p:cNvSpPr>
            <a:spLocks noChangeShapeType="1"/>
          </p:cNvSpPr>
          <p:nvPr/>
        </p:nvSpPr>
        <p:spPr bwMode="auto">
          <a:xfrm>
            <a:off x="3348038" y="1700213"/>
            <a:ext cx="0" cy="714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4635477" y="3505200"/>
            <a:ext cx="43561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Leerlaufverstärkung – Verst. Ohne GK</a:t>
            </a:r>
          </a:p>
          <a:p>
            <a:pPr algn="l"/>
            <a:r>
              <a:rPr lang="de-DE" dirty="0" smtClean="0"/>
              <a:t>Beta A bestimmt Art der GK</a:t>
            </a:r>
          </a:p>
          <a:p>
            <a:pPr algn="l"/>
            <a:r>
              <a:rPr lang="de-DE" dirty="0" smtClean="0"/>
              <a:t>Vereinfachung: FF = 0</a:t>
            </a:r>
          </a:p>
          <a:p>
            <a:pPr algn="l"/>
            <a:r>
              <a:rPr lang="de-DE" dirty="0" smtClean="0"/>
              <a:t>Beta A = R &gt;&gt; 0</a:t>
            </a:r>
          </a:p>
          <a:p>
            <a:pPr algn="l"/>
            <a:r>
              <a:rPr lang="de-DE" dirty="0" smtClean="0"/>
              <a:t>AF = -1/Beta </a:t>
            </a:r>
          </a:p>
        </p:txBody>
      </p:sp>
      <p:sp>
        <p:nvSpPr>
          <p:cNvPr id="3" name="Ellipse 2"/>
          <p:cNvSpPr/>
          <p:nvPr/>
        </p:nvSpPr>
        <p:spPr bwMode="auto">
          <a:xfrm>
            <a:off x="1981200" y="5410200"/>
            <a:ext cx="5334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981200" y="5715000"/>
            <a:ext cx="16161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Schleifenverstärkung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2400672" y="4800600"/>
            <a:ext cx="1539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Leerlaufverstärkung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475464" y="5867400"/>
            <a:ext cx="10454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Feedforward</a:t>
            </a:r>
            <a:endParaRPr lang="de-DE" dirty="0"/>
          </a:p>
        </p:txBody>
      </p:sp>
      <p:sp>
        <p:nvSpPr>
          <p:cNvPr id="81" name="Ellipse 80"/>
          <p:cNvSpPr/>
          <p:nvPr/>
        </p:nvSpPr>
        <p:spPr bwMode="auto">
          <a:xfrm>
            <a:off x="2133600" y="5029200"/>
            <a:ext cx="5334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2" name="Ellipse 81"/>
          <p:cNvSpPr/>
          <p:nvPr/>
        </p:nvSpPr>
        <p:spPr bwMode="auto">
          <a:xfrm>
            <a:off x="1447800" y="5029200"/>
            <a:ext cx="5334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82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lussdiagramm: Prozess 46"/>
          <p:cNvSpPr/>
          <p:nvPr/>
        </p:nvSpPr>
        <p:spPr bwMode="auto">
          <a:xfrm>
            <a:off x="1143000" y="4038600"/>
            <a:ext cx="1447800" cy="990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Dynamische Kapazität von Raumladungszone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r>
              <a:rPr lang="de-DE" sz="1400" dirty="0" smtClean="0"/>
              <a:t>Dicke </a:t>
            </a:r>
            <a:r>
              <a:rPr lang="de-DE" sz="1400" dirty="0"/>
              <a:t>der </a:t>
            </a:r>
            <a:r>
              <a:rPr lang="de-DE" sz="1400" dirty="0" smtClean="0"/>
              <a:t>Raumladungszone </a:t>
            </a:r>
            <a:r>
              <a:rPr lang="de-DE" sz="1400" dirty="0"/>
              <a:t>und deren Ladung hängen als Quadratwurzel von der Spannung in der Zone V</a:t>
            </a:r>
          </a:p>
          <a:p>
            <a:r>
              <a:rPr lang="de-DE" sz="1400" dirty="0"/>
              <a:t>Die Ladung der Zone ist durch die Formel 2 * </a:t>
            </a:r>
            <a:r>
              <a:rPr lang="de-DE" sz="1400" dirty="0" err="1"/>
              <a:t>Cdyn</a:t>
            </a:r>
            <a:r>
              <a:rPr lang="de-DE" sz="1400" dirty="0"/>
              <a:t> * V gegeben</a:t>
            </a:r>
          </a:p>
          <a:p>
            <a:r>
              <a:rPr lang="de-DE" sz="1400" dirty="0"/>
              <a:t>Man kann näherungsweise </a:t>
            </a:r>
            <a:r>
              <a:rPr lang="de-DE" sz="1400" dirty="0" err="1"/>
              <a:t>Cdyn</a:t>
            </a:r>
            <a:r>
              <a:rPr lang="de-DE" sz="1400" dirty="0"/>
              <a:t> </a:t>
            </a:r>
            <a:r>
              <a:rPr lang="de-DE" sz="1400" dirty="0" smtClean="0"/>
              <a:t>anstatt normaler </a:t>
            </a:r>
            <a:r>
              <a:rPr lang="de-DE" sz="1400" dirty="0"/>
              <a:t>Kapazität </a:t>
            </a:r>
            <a:r>
              <a:rPr lang="de-DE" sz="1400" dirty="0" smtClean="0"/>
              <a:t>verwenden</a:t>
            </a:r>
          </a:p>
          <a:p>
            <a:r>
              <a:rPr lang="de-DE" sz="1400" dirty="0" smtClean="0"/>
              <a:t>Wir haben deshalb überall </a:t>
            </a:r>
            <a:r>
              <a:rPr lang="de-DE" sz="1400" dirty="0" err="1" smtClean="0"/>
              <a:t>Cdep_dyn</a:t>
            </a:r>
            <a:r>
              <a:rPr lang="de-DE" sz="1400" dirty="0" smtClean="0"/>
              <a:t> verwendet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304800" y="40386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Abgerundetes Rechteck 48"/>
          <p:cNvSpPr/>
          <p:nvPr/>
        </p:nvSpPr>
        <p:spPr bwMode="auto">
          <a:xfrm>
            <a:off x="1066800" y="4038600"/>
            <a:ext cx="1524000" cy="990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1143000" y="45720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Substrat</a:t>
            </a:r>
            <a:endParaRPr lang="de-DE" dirty="0"/>
          </a:p>
        </p:txBody>
      </p:sp>
      <p:sp>
        <p:nvSpPr>
          <p:cNvPr id="46" name="Flussdiagramm: Prozess 45"/>
          <p:cNvSpPr/>
          <p:nvPr/>
        </p:nvSpPr>
        <p:spPr bwMode="auto">
          <a:xfrm>
            <a:off x="4114800" y="4038600"/>
            <a:ext cx="1447800" cy="12192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3276600" y="40386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4038600" y="4038600"/>
            <a:ext cx="1524000" cy="990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Textfeld 59"/>
          <p:cNvSpPr txBox="1"/>
          <p:nvPr/>
        </p:nvSpPr>
        <p:spPr>
          <a:xfrm>
            <a:off x="4114800" y="45720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Substrat</a:t>
            </a:r>
            <a:endParaRPr lang="de-DE" dirty="0"/>
          </a:p>
        </p:txBody>
      </p:sp>
      <p:sp>
        <p:nvSpPr>
          <p:cNvPr id="69" name="Abgerundetes Rechteck 68"/>
          <p:cNvSpPr/>
          <p:nvPr/>
        </p:nvSpPr>
        <p:spPr bwMode="auto">
          <a:xfrm>
            <a:off x="4038600" y="4038600"/>
            <a:ext cx="1524000" cy="1219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3810000" y="4953000"/>
            <a:ext cx="19812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562600" y="4800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qQ</a:t>
            </a:r>
            <a:endParaRPr lang="de-DE" dirty="0"/>
          </a:p>
        </p:txBody>
      </p:sp>
      <p:sp>
        <p:nvSpPr>
          <p:cNvPr id="71" name="Flussdiagramm: Prozess 70"/>
          <p:cNvSpPr/>
          <p:nvPr/>
        </p:nvSpPr>
        <p:spPr bwMode="auto">
          <a:xfrm>
            <a:off x="7010400" y="4953000"/>
            <a:ext cx="1447800" cy="3048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6172200" y="40386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Abgerundetes Rechteck 83"/>
          <p:cNvSpPr/>
          <p:nvPr/>
        </p:nvSpPr>
        <p:spPr bwMode="auto">
          <a:xfrm>
            <a:off x="6934200" y="5029200"/>
            <a:ext cx="1524000" cy="228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Ellipse 84"/>
          <p:cNvSpPr/>
          <p:nvPr/>
        </p:nvSpPr>
        <p:spPr bwMode="auto">
          <a:xfrm>
            <a:off x="6705600" y="4953000"/>
            <a:ext cx="19812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Textfeld 85"/>
          <p:cNvSpPr txBox="1"/>
          <p:nvPr/>
        </p:nvSpPr>
        <p:spPr>
          <a:xfrm>
            <a:off x="8458200" y="4800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qQ</a:t>
            </a:r>
            <a:endParaRPr lang="de-DE" dirty="0"/>
          </a:p>
        </p:txBody>
      </p:sp>
      <p:cxnSp>
        <p:nvCxnSpPr>
          <p:cNvPr id="19" name="Gerade Verbindung mit Pfeil 18"/>
          <p:cNvCxnSpPr>
            <a:endCxn id="84" idx="0"/>
          </p:cNvCxnSpPr>
          <p:nvPr/>
        </p:nvCxnSpPr>
        <p:spPr bwMode="auto">
          <a:xfrm>
            <a:off x="7696200" y="40386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Textfeld 87"/>
          <p:cNvSpPr txBox="1"/>
          <p:nvPr/>
        </p:nvSpPr>
        <p:spPr>
          <a:xfrm>
            <a:off x="4038601" y="40386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Qo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1066800" y="40386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Qo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7699554" y="4419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tdep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609600" y="40386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57" name="Textfeld 56"/>
          <p:cNvSpPr txBox="1"/>
          <p:nvPr/>
        </p:nvSpPr>
        <p:spPr>
          <a:xfrm>
            <a:off x="628836" y="48006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533400" y="4343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V0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3137941" y="4343400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V0+dV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6234659" y="4343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dV</a:t>
            </a:r>
            <a:endParaRPr lang="de-DE" dirty="0"/>
          </a:p>
        </p:txBody>
      </p:sp>
      <p:graphicFrame>
        <p:nvGraphicFramePr>
          <p:cNvPr id="101" name="Objek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0317883"/>
              </p:ext>
            </p:extLst>
          </p:nvPr>
        </p:nvGraphicFramePr>
        <p:xfrm>
          <a:off x="511175" y="3390900"/>
          <a:ext cx="12414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Formel" r:id="rId4" imgW="723600" imgH="241200" progId="Equation.3">
                  <p:embed/>
                </p:oleObj>
              </mc:Choice>
              <mc:Fallback>
                <p:oleObj name="Formel" r:id="rId4" imgW="723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3390900"/>
                        <a:ext cx="1241425" cy="4191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255355"/>
              </p:ext>
            </p:extLst>
          </p:nvPr>
        </p:nvGraphicFramePr>
        <p:xfrm>
          <a:off x="533400" y="2819400"/>
          <a:ext cx="1846262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Formel" r:id="rId6" imgW="1079280" imgH="241200" progId="Equation.3">
                  <p:embed/>
                </p:oleObj>
              </mc:Choice>
              <mc:Fallback>
                <p:oleObj name="Formel" r:id="rId6" imgW="1079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819400"/>
                        <a:ext cx="1846262" cy="4206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670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A42EFAD-19E8-4A0C-9210-4BA74E2A1772}" type="slidenum">
              <a:rPr lang="de-DE" altLang="de-DE" sz="1400">
                <a:latin typeface="Arial" charset="0"/>
              </a:rPr>
              <a:pPr/>
              <a:t>4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Test circuits</a:t>
            </a:r>
          </a:p>
        </p:txBody>
      </p:sp>
      <p:sp>
        <p:nvSpPr>
          <p:cNvPr id="34821" name="Line 3"/>
          <p:cNvSpPr>
            <a:spLocks noChangeShapeType="1"/>
          </p:cNvSpPr>
          <p:nvPr/>
        </p:nvSpPr>
        <p:spPr bwMode="auto">
          <a:xfrm>
            <a:off x="1189038" y="1339850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22" name="Oval 4"/>
          <p:cNvSpPr>
            <a:spLocks noChangeArrowheads="1"/>
          </p:cNvSpPr>
          <p:nvPr/>
        </p:nvSpPr>
        <p:spPr bwMode="auto">
          <a:xfrm>
            <a:off x="469900" y="1050925"/>
            <a:ext cx="719138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23" name="Line 5"/>
          <p:cNvSpPr>
            <a:spLocks noChangeShapeType="1"/>
          </p:cNvSpPr>
          <p:nvPr/>
        </p:nvSpPr>
        <p:spPr bwMode="auto">
          <a:xfrm>
            <a:off x="323850" y="1339850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24" name="Line 6"/>
          <p:cNvSpPr>
            <a:spLocks noChangeShapeType="1"/>
          </p:cNvSpPr>
          <p:nvPr/>
        </p:nvSpPr>
        <p:spPr bwMode="auto">
          <a:xfrm flipV="1">
            <a:off x="612775" y="1554163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25" name="Line 7"/>
          <p:cNvSpPr>
            <a:spLocks noChangeShapeType="1"/>
          </p:cNvSpPr>
          <p:nvPr/>
        </p:nvSpPr>
        <p:spPr bwMode="auto">
          <a:xfrm>
            <a:off x="757238" y="155416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26" name="Line 8"/>
          <p:cNvSpPr>
            <a:spLocks noChangeShapeType="1"/>
          </p:cNvSpPr>
          <p:nvPr/>
        </p:nvSpPr>
        <p:spPr bwMode="auto">
          <a:xfrm>
            <a:off x="828675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27" name="Line 9"/>
          <p:cNvSpPr>
            <a:spLocks noChangeShapeType="1"/>
          </p:cNvSpPr>
          <p:nvPr/>
        </p:nvSpPr>
        <p:spPr bwMode="auto">
          <a:xfrm>
            <a:off x="828675" y="1411288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28" name="Line 10"/>
          <p:cNvSpPr>
            <a:spLocks noChangeShapeType="1"/>
          </p:cNvSpPr>
          <p:nvPr/>
        </p:nvSpPr>
        <p:spPr bwMode="auto">
          <a:xfrm flipV="1">
            <a:off x="901700" y="1411288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29" name="Line 11"/>
          <p:cNvSpPr>
            <a:spLocks noChangeShapeType="1"/>
          </p:cNvSpPr>
          <p:nvPr/>
        </p:nvSpPr>
        <p:spPr bwMode="auto">
          <a:xfrm>
            <a:off x="757238" y="1771650"/>
            <a:ext cx="0" cy="10080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30" name="Line 12"/>
          <p:cNvSpPr>
            <a:spLocks noChangeShapeType="1"/>
          </p:cNvSpPr>
          <p:nvPr/>
        </p:nvSpPr>
        <p:spPr bwMode="auto">
          <a:xfrm>
            <a:off x="757238" y="2779713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31" name="Line 13"/>
          <p:cNvSpPr>
            <a:spLocks noChangeShapeType="1"/>
          </p:cNvSpPr>
          <p:nvPr/>
        </p:nvSpPr>
        <p:spPr bwMode="auto">
          <a:xfrm>
            <a:off x="900113" y="263525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32" name="Line 14"/>
          <p:cNvSpPr>
            <a:spLocks noChangeShapeType="1"/>
          </p:cNvSpPr>
          <p:nvPr/>
        </p:nvSpPr>
        <p:spPr bwMode="auto">
          <a:xfrm>
            <a:off x="900113" y="1771650"/>
            <a:ext cx="0" cy="863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33" name="Line 15"/>
          <p:cNvSpPr>
            <a:spLocks noChangeShapeType="1"/>
          </p:cNvSpPr>
          <p:nvPr/>
        </p:nvSpPr>
        <p:spPr bwMode="auto">
          <a:xfrm>
            <a:off x="1189038" y="1484313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34" name="Line 16"/>
          <p:cNvSpPr>
            <a:spLocks noChangeShapeType="1"/>
          </p:cNvSpPr>
          <p:nvPr/>
        </p:nvSpPr>
        <p:spPr bwMode="auto">
          <a:xfrm>
            <a:off x="323850" y="1484313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35" name="Oval 17"/>
          <p:cNvSpPr>
            <a:spLocks noChangeArrowheads="1"/>
          </p:cNvSpPr>
          <p:nvPr/>
        </p:nvSpPr>
        <p:spPr bwMode="auto">
          <a:xfrm>
            <a:off x="1403350" y="2347913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36" name="Line 18"/>
          <p:cNvSpPr>
            <a:spLocks noChangeShapeType="1"/>
          </p:cNvSpPr>
          <p:nvPr/>
        </p:nvSpPr>
        <p:spPr bwMode="auto">
          <a:xfrm flipV="1">
            <a:off x="1546225" y="2851150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37" name="Line 19"/>
          <p:cNvSpPr>
            <a:spLocks noChangeShapeType="1"/>
          </p:cNvSpPr>
          <p:nvPr/>
        </p:nvSpPr>
        <p:spPr bwMode="auto">
          <a:xfrm>
            <a:off x="1690688" y="2851150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38" name="Line 20"/>
          <p:cNvSpPr>
            <a:spLocks noChangeShapeType="1"/>
          </p:cNvSpPr>
          <p:nvPr/>
        </p:nvSpPr>
        <p:spPr bwMode="auto">
          <a:xfrm>
            <a:off x="1762125" y="2708275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39" name="Line 21"/>
          <p:cNvSpPr>
            <a:spLocks noChangeShapeType="1"/>
          </p:cNvSpPr>
          <p:nvPr/>
        </p:nvSpPr>
        <p:spPr bwMode="auto">
          <a:xfrm>
            <a:off x="1762125" y="2708275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40" name="Line 22"/>
          <p:cNvSpPr>
            <a:spLocks noChangeShapeType="1"/>
          </p:cNvSpPr>
          <p:nvPr/>
        </p:nvSpPr>
        <p:spPr bwMode="auto">
          <a:xfrm flipV="1">
            <a:off x="1835150" y="2708275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34841" name="Object 23"/>
          <p:cNvGraphicFramePr>
            <a:graphicFrameLocks noGrp="1" noChangeAspect="1"/>
          </p:cNvGraphicFramePr>
          <p:nvPr>
            <p:ph idx="1"/>
          </p:nvPr>
        </p:nvGraphicFramePr>
        <p:xfrm>
          <a:off x="6915150" y="4289425"/>
          <a:ext cx="160020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Formel" r:id="rId3" imgW="1054100" imgH="419100" progId="Equation.3">
                  <p:embed/>
                </p:oleObj>
              </mc:Choice>
              <mc:Fallback>
                <p:oleObj name="Formel" r:id="rId3" imgW="10541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5150" y="4289425"/>
                        <a:ext cx="1600200" cy="6365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42" name="Line 24"/>
          <p:cNvSpPr>
            <a:spLocks noChangeShapeType="1"/>
          </p:cNvSpPr>
          <p:nvPr/>
        </p:nvSpPr>
        <p:spPr bwMode="auto">
          <a:xfrm rot="10800000">
            <a:off x="323850" y="1339850"/>
            <a:ext cx="0" cy="142875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43" name="Line 25"/>
          <p:cNvSpPr>
            <a:spLocks noChangeShapeType="1"/>
          </p:cNvSpPr>
          <p:nvPr/>
        </p:nvSpPr>
        <p:spPr bwMode="auto">
          <a:xfrm rot="10800000">
            <a:off x="1260475" y="1339850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44" name="AutoShape 26"/>
          <p:cNvSpPr>
            <a:spLocks noChangeArrowheads="1"/>
          </p:cNvSpPr>
          <p:nvPr/>
        </p:nvSpPr>
        <p:spPr bwMode="auto">
          <a:xfrm rot="5400000">
            <a:off x="1512095" y="1158081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45" name="Line 27"/>
          <p:cNvSpPr>
            <a:spLocks noChangeShapeType="1"/>
          </p:cNvSpPr>
          <p:nvPr/>
        </p:nvSpPr>
        <p:spPr bwMode="auto">
          <a:xfrm>
            <a:off x="1404938" y="1339850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46" name="Line 28"/>
          <p:cNvSpPr>
            <a:spLocks noChangeShapeType="1"/>
          </p:cNvSpPr>
          <p:nvPr/>
        </p:nvSpPr>
        <p:spPr bwMode="auto">
          <a:xfrm>
            <a:off x="1404938" y="148431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47" name="Line 29"/>
          <p:cNvSpPr>
            <a:spLocks noChangeShapeType="1"/>
          </p:cNvSpPr>
          <p:nvPr/>
        </p:nvSpPr>
        <p:spPr bwMode="auto">
          <a:xfrm>
            <a:off x="3419475" y="1341438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34848" name="Group 30"/>
          <p:cNvGrpSpPr>
            <a:grpSpLocks/>
          </p:cNvGrpSpPr>
          <p:nvPr/>
        </p:nvGrpSpPr>
        <p:grpSpPr bwMode="auto">
          <a:xfrm>
            <a:off x="1547813" y="1050925"/>
            <a:ext cx="1873250" cy="1728788"/>
            <a:chOff x="929" y="799"/>
            <a:chExt cx="1180" cy="1089"/>
          </a:xfrm>
        </p:grpSpPr>
        <p:sp>
          <p:nvSpPr>
            <p:cNvPr id="35102" name="Line 31"/>
            <p:cNvSpPr>
              <a:spLocks noChangeShapeType="1"/>
            </p:cNvSpPr>
            <p:nvPr/>
          </p:nvSpPr>
          <p:spPr bwMode="auto">
            <a:xfrm>
              <a:off x="1156" y="981"/>
              <a:ext cx="31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03" name="Line 32"/>
            <p:cNvSpPr>
              <a:spLocks noChangeShapeType="1"/>
            </p:cNvSpPr>
            <p:nvPr/>
          </p:nvSpPr>
          <p:spPr bwMode="auto">
            <a:xfrm>
              <a:off x="1882" y="981"/>
              <a:ext cx="227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04" name="Oval 33"/>
            <p:cNvSpPr>
              <a:spLocks noChangeArrowheads="1"/>
            </p:cNvSpPr>
            <p:nvPr/>
          </p:nvSpPr>
          <p:spPr bwMode="auto">
            <a:xfrm>
              <a:off x="1429" y="799"/>
              <a:ext cx="453" cy="454"/>
            </a:xfrm>
            <a:prstGeom prst="ellipse">
              <a:avLst/>
            </a:prstGeom>
            <a:solidFill>
              <a:srgbClr val="99CCFF"/>
            </a:solidFill>
            <a:ln w="22225" algn="ctr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5105" name="Line 34"/>
            <p:cNvSpPr>
              <a:spLocks noChangeShapeType="1"/>
            </p:cNvSpPr>
            <p:nvPr/>
          </p:nvSpPr>
          <p:spPr bwMode="auto">
            <a:xfrm flipV="1">
              <a:off x="1519" y="1116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06" name="Line 35"/>
            <p:cNvSpPr>
              <a:spLocks noChangeShapeType="1"/>
            </p:cNvSpPr>
            <p:nvPr/>
          </p:nvSpPr>
          <p:spPr bwMode="auto">
            <a:xfrm>
              <a:off x="1610" y="1116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07" name="Line 36"/>
            <p:cNvSpPr>
              <a:spLocks noChangeShapeType="1"/>
            </p:cNvSpPr>
            <p:nvPr/>
          </p:nvSpPr>
          <p:spPr bwMode="auto">
            <a:xfrm>
              <a:off x="1655" y="1026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08" name="Line 37"/>
            <p:cNvSpPr>
              <a:spLocks noChangeShapeType="1"/>
            </p:cNvSpPr>
            <p:nvPr/>
          </p:nvSpPr>
          <p:spPr bwMode="auto">
            <a:xfrm>
              <a:off x="1655" y="1026"/>
              <a:ext cx="0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09" name="Line 38"/>
            <p:cNvSpPr>
              <a:spLocks noChangeShapeType="1"/>
            </p:cNvSpPr>
            <p:nvPr/>
          </p:nvSpPr>
          <p:spPr bwMode="auto">
            <a:xfrm flipV="1">
              <a:off x="1701" y="1026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10" name="Line 39"/>
            <p:cNvSpPr>
              <a:spLocks noChangeShapeType="1"/>
            </p:cNvSpPr>
            <p:nvPr/>
          </p:nvSpPr>
          <p:spPr bwMode="auto">
            <a:xfrm flipH="1">
              <a:off x="2018" y="981"/>
              <a:ext cx="0" cy="90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11" name="Line 40"/>
            <p:cNvSpPr>
              <a:spLocks noChangeShapeType="1"/>
            </p:cNvSpPr>
            <p:nvPr/>
          </p:nvSpPr>
          <p:spPr bwMode="auto">
            <a:xfrm flipH="1">
              <a:off x="1338" y="1888"/>
              <a:ext cx="68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12" name="Line 41"/>
            <p:cNvSpPr>
              <a:spLocks noChangeShapeType="1"/>
            </p:cNvSpPr>
            <p:nvPr/>
          </p:nvSpPr>
          <p:spPr bwMode="auto">
            <a:xfrm flipH="1">
              <a:off x="1338" y="1797"/>
              <a:ext cx="58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13" name="Line 42"/>
            <p:cNvSpPr>
              <a:spLocks noChangeShapeType="1"/>
            </p:cNvSpPr>
            <p:nvPr/>
          </p:nvSpPr>
          <p:spPr bwMode="auto">
            <a:xfrm flipH="1">
              <a:off x="1927" y="1071"/>
              <a:ext cx="0" cy="7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14" name="Line 43"/>
            <p:cNvSpPr>
              <a:spLocks noChangeShapeType="1"/>
            </p:cNvSpPr>
            <p:nvPr/>
          </p:nvSpPr>
          <p:spPr bwMode="auto">
            <a:xfrm>
              <a:off x="1881" y="1071"/>
              <a:ext cx="22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15" name="Line 44"/>
            <p:cNvSpPr>
              <a:spLocks noChangeShapeType="1"/>
            </p:cNvSpPr>
            <p:nvPr/>
          </p:nvSpPr>
          <p:spPr bwMode="auto">
            <a:xfrm flipV="1">
              <a:off x="1156" y="1071"/>
              <a:ext cx="273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16" name="AutoShape 45"/>
            <p:cNvSpPr>
              <a:spLocks noChangeArrowheads="1"/>
            </p:cNvSpPr>
            <p:nvPr/>
          </p:nvSpPr>
          <p:spPr bwMode="auto">
            <a:xfrm rot="5400000">
              <a:off x="906" y="867"/>
              <a:ext cx="363" cy="318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222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5117" name="Line 46"/>
            <p:cNvSpPr>
              <a:spLocks noChangeShapeType="1"/>
            </p:cNvSpPr>
            <p:nvPr/>
          </p:nvSpPr>
          <p:spPr bwMode="auto">
            <a:xfrm>
              <a:off x="1338" y="1072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18" name="Line 47"/>
            <p:cNvSpPr>
              <a:spLocks noChangeShapeType="1"/>
            </p:cNvSpPr>
            <p:nvPr/>
          </p:nvSpPr>
          <p:spPr bwMode="auto">
            <a:xfrm>
              <a:off x="1292" y="1162"/>
              <a:ext cx="91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34849" name="Line 48"/>
          <p:cNvSpPr>
            <a:spLocks noChangeShapeType="1"/>
          </p:cNvSpPr>
          <p:nvPr/>
        </p:nvSpPr>
        <p:spPr bwMode="auto">
          <a:xfrm>
            <a:off x="4573588" y="3789363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50" name="Oval 49"/>
          <p:cNvSpPr>
            <a:spLocks noChangeArrowheads="1"/>
          </p:cNvSpPr>
          <p:nvPr/>
        </p:nvSpPr>
        <p:spPr bwMode="auto">
          <a:xfrm>
            <a:off x="3854450" y="3500438"/>
            <a:ext cx="719138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51" name="Line 50"/>
          <p:cNvSpPr>
            <a:spLocks noChangeShapeType="1"/>
          </p:cNvSpPr>
          <p:nvPr/>
        </p:nvSpPr>
        <p:spPr bwMode="auto">
          <a:xfrm>
            <a:off x="3708400" y="3789363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52" name="Line 51"/>
          <p:cNvSpPr>
            <a:spLocks noChangeShapeType="1"/>
          </p:cNvSpPr>
          <p:nvPr/>
        </p:nvSpPr>
        <p:spPr bwMode="auto">
          <a:xfrm flipV="1">
            <a:off x="3997325" y="4003675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53" name="Line 52"/>
          <p:cNvSpPr>
            <a:spLocks noChangeShapeType="1"/>
          </p:cNvSpPr>
          <p:nvPr/>
        </p:nvSpPr>
        <p:spPr bwMode="auto">
          <a:xfrm>
            <a:off x="4141788" y="4003675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54" name="Line 53"/>
          <p:cNvSpPr>
            <a:spLocks noChangeShapeType="1"/>
          </p:cNvSpPr>
          <p:nvPr/>
        </p:nvSpPr>
        <p:spPr bwMode="auto">
          <a:xfrm>
            <a:off x="4213225" y="3860800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55" name="Line 54"/>
          <p:cNvSpPr>
            <a:spLocks noChangeShapeType="1"/>
          </p:cNvSpPr>
          <p:nvPr/>
        </p:nvSpPr>
        <p:spPr bwMode="auto">
          <a:xfrm>
            <a:off x="4213225" y="386080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56" name="Line 55"/>
          <p:cNvSpPr>
            <a:spLocks noChangeShapeType="1"/>
          </p:cNvSpPr>
          <p:nvPr/>
        </p:nvSpPr>
        <p:spPr bwMode="auto">
          <a:xfrm flipV="1">
            <a:off x="4286250" y="3860800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57" name="Line 56"/>
          <p:cNvSpPr>
            <a:spLocks noChangeShapeType="1"/>
          </p:cNvSpPr>
          <p:nvPr/>
        </p:nvSpPr>
        <p:spPr bwMode="auto">
          <a:xfrm>
            <a:off x="4141788" y="4221163"/>
            <a:ext cx="0" cy="10080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58" name="Line 57"/>
          <p:cNvSpPr>
            <a:spLocks noChangeShapeType="1"/>
          </p:cNvSpPr>
          <p:nvPr/>
        </p:nvSpPr>
        <p:spPr bwMode="auto">
          <a:xfrm>
            <a:off x="4141788" y="522922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59" name="Line 58"/>
          <p:cNvSpPr>
            <a:spLocks noChangeShapeType="1"/>
          </p:cNvSpPr>
          <p:nvPr/>
        </p:nvSpPr>
        <p:spPr bwMode="auto">
          <a:xfrm>
            <a:off x="4284663" y="508476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60" name="Line 59"/>
          <p:cNvSpPr>
            <a:spLocks noChangeShapeType="1"/>
          </p:cNvSpPr>
          <p:nvPr/>
        </p:nvSpPr>
        <p:spPr bwMode="auto">
          <a:xfrm>
            <a:off x="4284663" y="4221163"/>
            <a:ext cx="0" cy="863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61" name="Line 60"/>
          <p:cNvSpPr>
            <a:spLocks noChangeShapeType="1"/>
          </p:cNvSpPr>
          <p:nvPr/>
        </p:nvSpPr>
        <p:spPr bwMode="auto">
          <a:xfrm>
            <a:off x="4573588" y="3933825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62" name="Line 61"/>
          <p:cNvSpPr>
            <a:spLocks noChangeShapeType="1"/>
          </p:cNvSpPr>
          <p:nvPr/>
        </p:nvSpPr>
        <p:spPr bwMode="auto">
          <a:xfrm>
            <a:off x="3708400" y="3933825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63" name="Oval 62"/>
          <p:cNvSpPr>
            <a:spLocks noChangeArrowheads="1"/>
          </p:cNvSpPr>
          <p:nvPr/>
        </p:nvSpPr>
        <p:spPr bwMode="auto">
          <a:xfrm>
            <a:off x="4787900" y="4797425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64" name="Line 63"/>
          <p:cNvSpPr>
            <a:spLocks noChangeShapeType="1"/>
          </p:cNvSpPr>
          <p:nvPr/>
        </p:nvSpPr>
        <p:spPr bwMode="auto">
          <a:xfrm flipV="1">
            <a:off x="4930775" y="5300663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65" name="Line 64"/>
          <p:cNvSpPr>
            <a:spLocks noChangeShapeType="1"/>
          </p:cNvSpPr>
          <p:nvPr/>
        </p:nvSpPr>
        <p:spPr bwMode="auto">
          <a:xfrm>
            <a:off x="5075238" y="530066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66" name="Line 65"/>
          <p:cNvSpPr>
            <a:spLocks noChangeShapeType="1"/>
          </p:cNvSpPr>
          <p:nvPr/>
        </p:nvSpPr>
        <p:spPr bwMode="auto">
          <a:xfrm>
            <a:off x="5146675" y="51577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67" name="Line 66"/>
          <p:cNvSpPr>
            <a:spLocks noChangeShapeType="1"/>
          </p:cNvSpPr>
          <p:nvPr/>
        </p:nvSpPr>
        <p:spPr bwMode="auto">
          <a:xfrm>
            <a:off x="5146675" y="5157788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68" name="Line 67"/>
          <p:cNvSpPr>
            <a:spLocks noChangeShapeType="1"/>
          </p:cNvSpPr>
          <p:nvPr/>
        </p:nvSpPr>
        <p:spPr bwMode="auto">
          <a:xfrm flipV="1">
            <a:off x="5219700" y="5157788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69" name="Line 68"/>
          <p:cNvSpPr>
            <a:spLocks noChangeShapeType="1"/>
          </p:cNvSpPr>
          <p:nvPr/>
        </p:nvSpPr>
        <p:spPr bwMode="auto">
          <a:xfrm rot="10800000">
            <a:off x="3708400" y="3789363"/>
            <a:ext cx="0" cy="142875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70" name="Line 69"/>
          <p:cNvSpPr>
            <a:spLocks noChangeShapeType="1"/>
          </p:cNvSpPr>
          <p:nvPr/>
        </p:nvSpPr>
        <p:spPr bwMode="auto">
          <a:xfrm rot="10800000">
            <a:off x="6804025" y="3789363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71" name="AutoShape 70"/>
          <p:cNvSpPr>
            <a:spLocks noChangeArrowheads="1"/>
          </p:cNvSpPr>
          <p:nvPr/>
        </p:nvSpPr>
        <p:spPr bwMode="auto">
          <a:xfrm rot="5400000">
            <a:off x="4896644" y="3607594"/>
            <a:ext cx="576263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72" name="Line 71"/>
          <p:cNvSpPr>
            <a:spLocks noChangeShapeType="1"/>
          </p:cNvSpPr>
          <p:nvPr/>
        </p:nvSpPr>
        <p:spPr bwMode="auto">
          <a:xfrm>
            <a:off x="4789488" y="378936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73" name="Line 72"/>
          <p:cNvSpPr>
            <a:spLocks noChangeShapeType="1"/>
          </p:cNvSpPr>
          <p:nvPr/>
        </p:nvSpPr>
        <p:spPr bwMode="auto">
          <a:xfrm>
            <a:off x="4789488" y="393382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74" name="Line 73"/>
          <p:cNvSpPr>
            <a:spLocks noChangeShapeType="1"/>
          </p:cNvSpPr>
          <p:nvPr/>
        </p:nvSpPr>
        <p:spPr bwMode="auto">
          <a:xfrm>
            <a:off x="4789488" y="3789363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75" name="Line 74"/>
          <p:cNvSpPr>
            <a:spLocks noChangeShapeType="1"/>
          </p:cNvSpPr>
          <p:nvPr/>
        </p:nvSpPr>
        <p:spPr bwMode="auto">
          <a:xfrm>
            <a:off x="5292725" y="378936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76" name="Line 75"/>
          <p:cNvSpPr>
            <a:spLocks noChangeShapeType="1"/>
          </p:cNvSpPr>
          <p:nvPr/>
        </p:nvSpPr>
        <p:spPr bwMode="auto">
          <a:xfrm>
            <a:off x="6445250" y="3789363"/>
            <a:ext cx="360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77" name="Oval 76"/>
          <p:cNvSpPr>
            <a:spLocks noChangeArrowheads="1"/>
          </p:cNvSpPr>
          <p:nvPr/>
        </p:nvSpPr>
        <p:spPr bwMode="auto">
          <a:xfrm>
            <a:off x="5726113" y="3500438"/>
            <a:ext cx="719137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78" name="Line 77"/>
          <p:cNvSpPr>
            <a:spLocks noChangeShapeType="1"/>
          </p:cNvSpPr>
          <p:nvPr/>
        </p:nvSpPr>
        <p:spPr bwMode="auto">
          <a:xfrm flipV="1">
            <a:off x="5868988" y="4003675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79" name="Line 78"/>
          <p:cNvSpPr>
            <a:spLocks noChangeShapeType="1"/>
          </p:cNvSpPr>
          <p:nvPr/>
        </p:nvSpPr>
        <p:spPr bwMode="auto">
          <a:xfrm>
            <a:off x="6013450" y="4003675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80" name="Line 79"/>
          <p:cNvSpPr>
            <a:spLocks noChangeShapeType="1"/>
          </p:cNvSpPr>
          <p:nvPr/>
        </p:nvSpPr>
        <p:spPr bwMode="auto">
          <a:xfrm>
            <a:off x="6084888" y="3860800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81" name="Line 80"/>
          <p:cNvSpPr>
            <a:spLocks noChangeShapeType="1"/>
          </p:cNvSpPr>
          <p:nvPr/>
        </p:nvSpPr>
        <p:spPr bwMode="auto">
          <a:xfrm>
            <a:off x="6084888" y="386080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82" name="Line 81"/>
          <p:cNvSpPr>
            <a:spLocks noChangeShapeType="1"/>
          </p:cNvSpPr>
          <p:nvPr/>
        </p:nvSpPr>
        <p:spPr bwMode="auto">
          <a:xfrm flipV="1">
            <a:off x="6157913" y="3860800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83" name="Line 82"/>
          <p:cNvSpPr>
            <a:spLocks noChangeShapeType="1"/>
          </p:cNvSpPr>
          <p:nvPr/>
        </p:nvSpPr>
        <p:spPr bwMode="auto">
          <a:xfrm flipH="1">
            <a:off x="6661150" y="3789363"/>
            <a:ext cx="0" cy="14398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84" name="Line 83"/>
          <p:cNvSpPr>
            <a:spLocks noChangeShapeType="1"/>
          </p:cNvSpPr>
          <p:nvPr/>
        </p:nvSpPr>
        <p:spPr bwMode="auto">
          <a:xfrm flipH="1">
            <a:off x="5581650" y="5229225"/>
            <a:ext cx="10795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85" name="Line 84"/>
          <p:cNvSpPr>
            <a:spLocks noChangeShapeType="1"/>
          </p:cNvSpPr>
          <p:nvPr/>
        </p:nvSpPr>
        <p:spPr bwMode="auto">
          <a:xfrm flipH="1">
            <a:off x="5581650" y="5084763"/>
            <a:ext cx="9350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86" name="Line 85"/>
          <p:cNvSpPr>
            <a:spLocks noChangeShapeType="1"/>
          </p:cNvSpPr>
          <p:nvPr/>
        </p:nvSpPr>
        <p:spPr bwMode="auto">
          <a:xfrm flipH="1">
            <a:off x="6516688" y="3932238"/>
            <a:ext cx="0" cy="11525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87" name="Line 86"/>
          <p:cNvSpPr>
            <a:spLocks noChangeShapeType="1"/>
          </p:cNvSpPr>
          <p:nvPr/>
        </p:nvSpPr>
        <p:spPr bwMode="auto">
          <a:xfrm>
            <a:off x="6443663" y="3932238"/>
            <a:ext cx="36195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88" name="Line 87"/>
          <p:cNvSpPr>
            <a:spLocks noChangeShapeType="1"/>
          </p:cNvSpPr>
          <p:nvPr/>
        </p:nvSpPr>
        <p:spPr bwMode="auto">
          <a:xfrm flipV="1">
            <a:off x="5292725" y="3932238"/>
            <a:ext cx="433388" cy="15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89" name="AutoShape 88"/>
          <p:cNvSpPr>
            <a:spLocks noChangeArrowheads="1"/>
          </p:cNvSpPr>
          <p:nvPr/>
        </p:nvSpPr>
        <p:spPr bwMode="auto">
          <a:xfrm rot="5400000">
            <a:off x="4896644" y="3607594"/>
            <a:ext cx="576263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90" name="Line 89"/>
          <p:cNvSpPr>
            <a:spLocks noChangeShapeType="1"/>
          </p:cNvSpPr>
          <p:nvPr/>
        </p:nvSpPr>
        <p:spPr bwMode="auto">
          <a:xfrm>
            <a:off x="5581650" y="3933825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91" name="Line 90"/>
          <p:cNvSpPr>
            <a:spLocks noChangeShapeType="1"/>
          </p:cNvSpPr>
          <p:nvPr/>
        </p:nvSpPr>
        <p:spPr bwMode="auto">
          <a:xfrm>
            <a:off x="5508625" y="4076700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92" name="Line 91"/>
          <p:cNvSpPr>
            <a:spLocks noChangeShapeType="1"/>
          </p:cNvSpPr>
          <p:nvPr/>
        </p:nvSpPr>
        <p:spPr bwMode="auto">
          <a:xfrm>
            <a:off x="4570413" y="1339850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93" name="Oval 92"/>
          <p:cNvSpPr>
            <a:spLocks noChangeArrowheads="1"/>
          </p:cNvSpPr>
          <p:nvPr/>
        </p:nvSpPr>
        <p:spPr bwMode="auto">
          <a:xfrm>
            <a:off x="3851275" y="1050925"/>
            <a:ext cx="719138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94" name="Line 93"/>
          <p:cNvSpPr>
            <a:spLocks noChangeShapeType="1"/>
          </p:cNvSpPr>
          <p:nvPr/>
        </p:nvSpPr>
        <p:spPr bwMode="auto">
          <a:xfrm>
            <a:off x="3705225" y="1339850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95" name="Line 94"/>
          <p:cNvSpPr>
            <a:spLocks noChangeShapeType="1"/>
          </p:cNvSpPr>
          <p:nvPr/>
        </p:nvSpPr>
        <p:spPr bwMode="auto">
          <a:xfrm flipV="1">
            <a:off x="3994150" y="1554163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96" name="Line 95"/>
          <p:cNvSpPr>
            <a:spLocks noChangeShapeType="1"/>
          </p:cNvSpPr>
          <p:nvPr/>
        </p:nvSpPr>
        <p:spPr bwMode="auto">
          <a:xfrm>
            <a:off x="4138613" y="155416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97" name="Line 96"/>
          <p:cNvSpPr>
            <a:spLocks noChangeShapeType="1"/>
          </p:cNvSpPr>
          <p:nvPr/>
        </p:nvSpPr>
        <p:spPr bwMode="auto">
          <a:xfrm>
            <a:off x="421005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98" name="Line 97"/>
          <p:cNvSpPr>
            <a:spLocks noChangeShapeType="1"/>
          </p:cNvSpPr>
          <p:nvPr/>
        </p:nvSpPr>
        <p:spPr bwMode="auto">
          <a:xfrm>
            <a:off x="4210050" y="1411288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99" name="Line 98"/>
          <p:cNvSpPr>
            <a:spLocks noChangeShapeType="1"/>
          </p:cNvSpPr>
          <p:nvPr/>
        </p:nvSpPr>
        <p:spPr bwMode="auto">
          <a:xfrm flipV="1">
            <a:off x="4283075" y="1411288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00" name="Line 99"/>
          <p:cNvSpPr>
            <a:spLocks noChangeShapeType="1"/>
          </p:cNvSpPr>
          <p:nvPr/>
        </p:nvSpPr>
        <p:spPr bwMode="auto">
          <a:xfrm>
            <a:off x="4138613" y="1771650"/>
            <a:ext cx="0" cy="10080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01" name="Line 100"/>
          <p:cNvSpPr>
            <a:spLocks noChangeShapeType="1"/>
          </p:cNvSpPr>
          <p:nvPr/>
        </p:nvSpPr>
        <p:spPr bwMode="auto">
          <a:xfrm>
            <a:off x="4138613" y="2779713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02" name="Line 101"/>
          <p:cNvSpPr>
            <a:spLocks noChangeShapeType="1"/>
          </p:cNvSpPr>
          <p:nvPr/>
        </p:nvSpPr>
        <p:spPr bwMode="auto">
          <a:xfrm>
            <a:off x="4281488" y="263525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03" name="Line 102"/>
          <p:cNvSpPr>
            <a:spLocks noChangeShapeType="1"/>
          </p:cNvSpPr>
          <p:nvPr/>
        </p:nvSpPr>
        <p:spPr bwMode="auto">
          <a:xfrm>
            <a:off x="4281488" y="1771650"/>
            <a:ext cx="0" cy="863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04" name="Line 103"/>
          <p:cNvSpPr>
            <a:spLocks noChangeShapeType="1"/>
          </p:cNvSpPr>
          <p:nvPr/>
        </p:nvSpPr>
        <p:spPr bwMode="auto">
          <a:xfrm>
            <a:off x="4570413" y="1484313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05" name="Line 104"/>
          <p:cNvSpPr>
            <a:spLocks noChangeShapeType="1"/>
          </p:cNvSpPr>
          <p:nvPr/>
        </p:nvSpPr>
        <p:spPr bwMode="auto">
          <a:xfrm>
            <a:off x="3705225" y="1484313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06" name="Oval 105"/>
          <p:cNvSpPr>
            <a:spLocks noChangeArrowheads="1"/>
          </p:cNvSpPr>
          <p:nvPr/>
        </p:nvSpPr>
        <p:spPr bwMode="auto">
          <a:xfrm>
            <a:off x="4784725" y="2347913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907" name="Line 106"/>
          <p:cNvSpPr>
            <a:spLocks noChangeShapeType="1"/>
          </p:cNvSpPr>
          <p:nvPr/>
        </p:nvSpPr>
        <p:spPr bwMode="auto">
          <a:xfrm flipV="1">
            <a:off x="4927600" y="2851150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08" name="Line 107"/>
          <p:cNvSpPr>
            <a:spLocks noChangeShapeType="1"/>
          </p:cNvSpPr>
          <p:nvPr/>
        </p:nvSpPr>
        <p:spPr bwMode="auto">
          <a:xfrm>
            <a:off x="5072063" y="2851150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09" name="Line 108"/>
          <p:cNvSpPr>
            <a:spLocks noChangeShapeType="1"/>
          </p:cNvSpPr>
          <p:nvPr/>
        </p:nvSpPr>
        <p:spPr bwMode="auto">
          <a:xfrm>
            <a:off x="5143500" y="2708275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10" name="Line 109"/>
          <p:cNvSpPr>
            <a:spLocks noChangeShapeType="1"/>
          </p:cNvSpPr>
          <p:nvPr/>
        </p:nvSpPr>
        <p:spPr bwMode="auto">
          <a:xfrm>
            <a:off x="5143500" y="2708275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11" name="Line 110"/>
          <p:cNvSpPr>
            <a:spLocks noChangeShapeType="1"/>
          </p:cNvSpPr>
          <p:nvPr/>
        </p:nvSpPr>
        <p:spPr bwMode="auto">
          <a:xfrm flipV="1">
            <a:off x="5216525" y="2708275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12" name="Line 111"/>
          <p:cNvSpPr>
            <a:spLocks noChangeShapeType="1"/>
          </p:cNvSpPr>
          <p:nvPr/>
        </p:nvSpPr>
        <p:spPr bwMode="auto">
          <a:xfrm rot="10800000">
            <a:off x="4784725" y="1339850"/>
            <a:ext cx="0" cy="142875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13" name="Line 112"/>
          <p:cNvSpPr>
            <a:spLocks noChangeShapeType="1"/>
          </p:cNvSpPr>
          <p:nvPr/>
        </p:nvSpPr>
        <p:spPr bwMode="auto">
          <a:xfrm rot="10800000">
            <a:off x="6800850" y="1339850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14" name="AutoShape 113"/>
          <p:cNvSpPr>
            <a:spLocks noChangeArrowheads="1"/>
          </p:cNvSpPr>
          <p:nvPr/>
        </p:nvSpPr>
        <p:spPr bwMode="auto">
          <a:xfrm rot="5400000">
            <a:off x="4893470" y="1158081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915" name="Line 114"/>
          <p:cNvSpPr>
            <a:spLocks noChangeShapeType="1"/>
          </p:cNvSpPr>
          <p:nvPr/>
        </p:nvSpPr>
        <p:spPr bwMode="auto">
          <a:xfrm>
            <a:off x="4786313" y="1339850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16" name="Line 115"/>
          <p:cNvSpPr>
            <a:spLocks noChangeShapeType="1"/>
          </p:cNvSpPr>
          <p:nvPr/>
        </p:nvSpPr>
        <p:spPr bwMode="auto">
          <a:xfrm>
            <a:off x="4786313" y="148431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17" name="Line 116"/>
          <p:cNvSpPr>
            <a:spLocks noChangeShapeType="1"/>
          </p:cNvSpPr>
          <p:nvPr/>
        </p:nvSpPr>
        <p:spPr bwMode="auto">
          <a:xfrm>
            <a:off x="5289550" y="133985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18" name="Line 117"/>
          <p:cNvSpPr>
            <a:spLocks noChangeShapeType="1"/>
          </p:cNvSpPr>
          <p:nvPr/>
        </p:nvSpPr>
        <p:spPr bwMode="auto">
          <a:xfrm>
            <a:off x="6442075" y="1339850"/>
            <a:ext cx="360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19" name="Oval 118"/>
          <p:cNvSpPr>
            <a:spLocks noChangeArrowheads="1"/>
          </p:cNvSpPr>
          <p:nvPr/>
        </p:nvSpPr>
        <p:spPr bwMode="auto">
          <a:xfrm>
            <a:off x="5722938" y="1050925"/>
            <a:ext cx="719137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920" name="Line 119"/>
          <p:cNvSpPr>
            <a:spLocks noChangeShapeType="1"/>
          </p:cNvSpPr>
          <p:nvPr/>
        </p:nvSpPr>
        <p:spPr bwMode="auto">
          <a:xfrm flipV="1">
            <a:off x="5865813" y="155416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1" name="Line 120"/>
          <p:cNvSpPr>
            <a:spLocks noChangeShapeType="1"/>
          </p:cNvSpPr>
          <p:nvPr/>
        </p:nvSpPr>
        <p:spPr bwMode="auto">
          <a:xfrm>
            <a:off x="6010275" y="1554163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2" name="Line 121"/>
          <p:cNvSpPr>
            <a:spLocks noChangeShapeType="1"/>
          </p:cNvSpPr>
          <p:nvPr/>
        </p:nvSpPr>
        <p:spPr bwMode="auto">
          <a:xfrm>
            <a:off x="6081713" y="1411288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3" name="Line 122"/>
          <p:cNvSpPr>
            <a:spLocks noChangeShapeType="1"/>
          </p:cNvSpPr>
          <p:nvPr/>
        </p:nvSpPr>
        <p:spPr bwMode="auto">
          <a:xfrm>
            <a:off x="6081713" y="1411288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4" name="Line 123"/>
          <p:cNvSpPr>
            <a:spLocks noChangeShapeType="1"/>
          </p:cNvSpPr>
          <p:nvPr/>
        </p:nvSpPr>
        <p:spPr bwMode="auto">
          <a:xfrm flipV="1">
            <a:off x="61547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5" name="Line 124"/>
          <p:cNvSpPr>
            <a:spLocks noChangeShapeType="1"/>
          </p:cNvSpPr>
          <p:nvPr/>
        </p:nvSpPr>
        <p:spPr bwMode="auto">
          <a:xfrm flipH="1">
            <a:off x="6657975" y="1339850"/>
            <a:ext cx="0" cy="14398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6" name="Line 125"/>
          <p:cNvSpPr>
            <a:spLocks noChangeShapeType="1"/>
          </p:cNvSpPr>
          <p:nvPr/>
        </p:nvSpPr>
        <p:spPr bwMode="auto">
          <a:xfrm flipH="1">
            <a:off x="5578475" y="2779713"/>
            <a:ext cx="10795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7" name="Line 126"/>
          <p:cNvSpPr>
            <a:spLocks noChangeShapeType="1"/>
          </p:cNvSpPr>
          <p:nvPr/>
        </p:nvSpPr>
        <p:spPr bwMode="auto">
          <a:xfrm flipH="1">
            <a:off x="5578475" y="2635250"/>
            <a:ext cx="9350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8" name="Line 127"/>
          <p:cNvSpPr>
            <a:spLocks noChangeShapeType="1"/>
          </p:cNvSpPr>
          <p:nvPr/>
        </p:nvSpPr>
        <p:spPr bwMode="auto">
          <a:xfrm flipH="1">
            <a:off x="6513513" y="1482725"/>
            <a:ext cx="0" cy="11525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9" name="Line 128"/>
          <p:cNvSpPr>
            <a:spLocks noChangeShapeType="1"/>
          </p:cNvSpPr>
          <p:nvPr/>
        </p:nvSpPr>
        <p:spPr bwMode="auto">
          <a:xfrm>
            <a:off x="6440488" y="1482725"/>
            <a:ext cx="36195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30" name="Line 129"/>
          <p:cNvSpPr>
            <a:spLocks noChangeShapeType="1"/>
          </p:cNvSpPr>
          <p:nvPr/>
        </p:nvSpPr>
        <p:spPr bwMode="auto">
          <a:xfrm flipV="1">
            <a:off x="5289550" y="1482725"/>
            <a:ext cx="433388" cy="15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31" name="AutoShape 130"/>
          <p:cNvSpPr>
            <a:spLocks noChangeArrowheads="1"/>
          </p:cNvSpPr>
          <p:nvPr/>
        </p:nvSpPr>
        <p:spPr bwMode="auto">
          <a:xfrm rot="5400000">
            <a:off x="4893470" y="1158081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932" name="Line 131"/>
          <p:cNvSpPr>
            <a:spLocks noChangeShapeType="1"/>
          </p:cNvSpPr>
          <p:nvPr/>
        </p:nvSpPr>
        <p:spPr bwMode="auto">
          <a:xfrm>
            <a:off x="5578475" y="1484313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33" name="Line 132"/>
          <p:cNvSpPr>
            <a:spLocks noChangeShapeType="1"/>
          </p:cNvSpPr>
          <p:nvPr/>
        </p:nvSpPr>
        <p:spPr bwMode="auto">
          <a:xfrm>
            <a:off x="5505450" y="1627188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34" name="Line 133"/>
          <p:cNvSpPr>
            <a:spLocks noChangeShapeType="1"/>
          </p:cNvSpPr>
          <p:nvPr/>
        </p:nvSpPr>
        <p:spPr bwMode="auto">
          <a:xfrm>
            <a:off x="3703638" y="1339850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35" name="Line 134"/>
          <p:cNvSpPr>
            <a:spLocks noChangeShapeType="1"/>
          </p:cNvSpPr>
          <p:nvPr/>
        </p:nvSpPr>
        <p:spPr bwMode="auto">
          <a:xfrm>
            <a:off x="1189038" y="3787775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36" name="Oval 135"/>
          <p:cNvSpPr>
            <a:spLocks noChangeArrowheads="1"/>
          </p:cNvSpPr>
          <p:nvPr/>
        </p:nvSpPr>
        <p:spPr bwMode="auto">
          <a:xfrm>
            <a:off x="469900" y="3498850"/>
            <a:ext cx="719138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937" name="Line 136"/>
          <p:cNvSpPr>
            <a:spLocks noChangeShapeType="1"/>
          </p:cNvSpPr>
          <p:nvPr/>
        </p:nvSpPr>
        <p:spPr bwMode="auto">
          <a:xfrm>
            <a:off x="323850" y="3787775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38" name="Line 137"/>
          <p:cNvSpPr>
            <a:spLocks noChangeShapeType="1"/>
          </p:cNvSpPr>
          <p:nvPr/>
        </p:nvSpPr>
        <p:spPr bwMode="auto">
          <a:xfrm flipV="1">
            <a:off x="612775" y="4002088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39" name="Line 138"/>
          <p:cNvSpPr>
            <a:spLocks noChangeShapeType="1"/>
          </p:cNvSpPr>
          <p:nvPr/>
        </p:nvSpPr>
        <p:spPr bwMode="auto">
          <a:xfrm>
            <a:off x="757238" y="4002088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40" name="Line 139"/>
          <p:cNvSpPr>
            <a:spLocks noChangeShapeType="1"/>
          </p:cNvSpPr>
          <p:nvPr/>
        </p:nvSpPr>
        <p:spPr bwMode="auto">
          <a:xfrm>
            <a:off x="828675" y="3859213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41" name="Line 140"/>
          <p:cNvSpPr>
            <a:spLocks noChangeShapeType="1"/>
          </p:cNvSpPr>
          <p:nvPr/>
        </p:nvSpPr>
        <p:spPr bwMode="auto">
          <a:xfrm>
            <a:off x="828675" y="38592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42" name="Line 141"/>
          <p:cNvSpPr>
            <a:spLocks noChangeShapeType="1"/>
          </p:cNvSpPr>
          <p:nvPr/>
        </p:nvSpPr>
        <p:spPr bwMode="auto">
          <a:xfrm flipV="1">
            <a:off x="901700" y="3859213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43" name="Line 142"/>
          <p:cNvSpPr>
            <a:spLocks noChangeShapeType="1"/>
          </p:cNvSpPr>
          <p:nvPr/>
        </p:nvSpPr>
        <p:spPr bwMode="auto">
          <a:xfrm>
            <a:off x="757238" y="4219575"/>
            <a:ext cx="0" cy="10080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44" name="Line 143"/>
          <p:cNvSpPr>
            <a:spLocks noChangeShapeType="1"/>
          </p:cNvSpPr>
          <p:nvPr/>
        </p:nvSpPr>
        <p:spPr bwMode="auto">
          <a:xfrm>
            <a:off x="757238" y="5227638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45" name="Line 144"/>
          <p:cNvSpPr>
            <a:spLocks noChangeShapeType="1"/>
          </p:cNvSpPr>
          <p:nvPr/>
        </p:nvSpPr>
        <p:spPr bwMode="auto">
          <a:xfrm>
            <a:off x="900113" y="50831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46" name="Line 145"/>
          <p:cNvSpPr>
            <a:spLocks noChangeShapeType="1"/>
          </p:cNvSpPr>
          <p:nvPr/>
        </p:nvSpPr>
        <p:spPr bwMode="auto">
          <a:xfrm>
            <a:off x="900113" y="4219575"/>
            <a:ext cx="0" cy="863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47" name="Line 146"/>
          <p:cNvSpPr>
            <a:spLocks noChangeShapeType="1"/>
          </p:cNvSpPr>
          <p:nvPr/>
        </p:nvSpPr>
        <p:spPr bwMode="auto">
          <a:xfrm>
            <a:off x="1189038" y="3932238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48" name="Line 147"/>
          <p:cNvSpPr>
            <a:spLocks noChangeShapeType="1"/>
          </p:cNvSpPr>
          <p:nvPr/>
        </p:nvSpPr>
        <p:spPr bwMode="auto">
          <a:xfrm>
            <a:off x="323850" y="3932238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49" name="Oval 148"/>
          <p:cNvSpPr>
            <a:spLocks noChangeArrowheads="1"/>
          </p:cNvSpPr>
          <p:nvPr/>
        </p:nvSpPr>
        <p:spPr bwMode="auto">
          <a:xfrm>
            <a:off x="1403350" y="4797425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950" name="Line 149"/>
          <p:cNvSpPr>
            <a:spLocks noChangeShapeType="1"/>
          </p:cNvSpPr>
          <p:nvPr/>
        </p:nvSpPr>
        <p:spPr bwMode="auto">
          <a:xfrm flipV="1">
            <a:off x="1546225" y="5299075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51" name="Line 150"/>
          <p:cNvSpPr>
            <a:spLocks noChangeShapeType="1"/>
          </p:cNvSpPr>
          <p:nvPr/>
        </p:nvSpPr>
        <p:spPr bwMode="auto">
          <a:xfrm>
            <a:off x="1690688" y="5299075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52" name="Line 151"/>
          <p:cNvSpPr>
            <a:spLocks noChangeShapeType="1"/>
          </p:cNvSpPr>
          <p:nvPr/>
        </p:nvSpPr>
        <p:spPr bwMode="auto">
          <a:xfrm>
            <a:off x="1762125" y="5156200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53" name="Line 152"/>
          <p:cNvSpPr>
            <a:spLocks noChangeShapeType="1"/>
          </p:cNvSpPr>
          <p:nvPr/>
        </p:nvSpPr>
        <p:spPr bwMode="auto">
          <a:xfrm>
            <a:off x="1762125" y="515620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54" name="Line 153"/>
          <p:cNvSpPr>
            <a:spLocks noChangeShapeType="1"/>
          </p:cNvSpPr>
          <p:nvPr/>
        </p:nvSpPr>
        <p:spPr bwMode="auto">
          <a:xfrm flipV="1">
            <a:off x="1835150" y="5156200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55" name="Line 154"/>
          <p:cNvSpPr>
            <a:spLocks noChangeShapeType="1"/>
          </p:cNvSpPr>
          <p:nvPr/>
        </p:nvSpPr>
        <p:spPr bwMode="auto">
          <a:xfrm rot="10800000">
            <a:off x="1258888" y="3789363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56" name="AutoShape 155"/>
          <p:cNvSpPr>
            <a:spLocks noChangeArrowheads="1"/>
          </p:cNvSpPr>
          <p:nvPr/>
        </p:nvSpPr>
        <p:spPr bwMode="auto">
          <a:xfrm rot="5400000">
            <a:off x="1512095" y="3606006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957" name="Line 156"/>
          <p:cNvSpPr>
            <a:spLocks noChangeShapeType="1"/>
          </p:cNvSpPr>
          <p:nvPr/>
        </p:nvSpPr>
        <p:spPr bwMode="auto">
          <a:xfrm>
            <a:off x="1404938" y="37877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58" name="Line 157"/>
          <p:cNvSpPr>
            <a:spLocks noChangeShapeType="1"/>
          </p:cNvSpPr>
          <p:nvPr/>
        </p:nvSpPr>
        <p:spPr bwMode="auto">
          <a:xfrm>
            <a:off x="1404938" y="3932238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59" name="Line 158"/>
          <p:cNvSpPr>
            <a:spLocks noChangeShapeType="1"/>
          </p:cNvSpPr>
          <p:nvPr/>
        </p:nvSpPr>
        <p:spPr bwMode="auto">
          <a:xfrm>
            <a:off x="1908175" y="37877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60" name="Line 159"/>
          <p:cNvSpPr>
            <a:spLocks noChangeShapeType="1"/>
          </p:cNvSpPr>
          <p:nvPr/>
        </p:nvSpPr>
        <p:spPr bwMode="auto">
          <a:xfrm>
            <a:off x="3060700" y="3787775"/>
            <a:ext cx="360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61" name="Oval 160"/>
          <p:cNvSpPr>
            <a:spLocks noChangeArrowheads="1"/>
          </p:cNvSpPr>
          <p:nvPr/>
        </p:nvSpPr>
        <p:spPr bwMode="auto">
          <a:xfrm>
            <a:off x="2341563" y="3498850"/>
            <a:ext cx="719137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962" name="Line 161"/>
          <p:cNvSpPr>
            <a:spLocks noChangeShapeType="1"/>
          </p:cNvSpPr>
          <p:nvPr/>
        </p:nvSpPr>
        <p:spPr bwMode="auto">
          <a:xfrm flipV="1">
            <a:off x="2484438" y="40020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63" name="Line 162"/>
          <p:cNvSpPr>
            <a:spLocks noChangeShapeType="1"/>
          </p:cNvSpPr>
          <p:nvPr/>
        </p:nvSpPr>
        <p:spPr bwMode="auto">
          <a:xfrm>
            <a:off x="2628900" y="40020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64" name="Line 163"/>
          <p:cNvSpPr>
            <a:spLocks noChangeShapeType="1"/>
          </p:cNvSpPr>
          <p:nvPr/>
        </p:nvSpPr>
        <p:spPr bwMode="auto">
          <a:xfrm>
            <a:off x="2700338" y="38592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65" name="Line 164"/>
          <p:cNvSpPr>
            <a:spLocks noChangeShapeType="1"/>
          </p:cNvSpPr>
          <p:nvPr/>
        </p:nvSpPr>
        <p:spPr bwMode="auto">
          <a:xfrm>
            <a:off x="2700338" y="38592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66" name="Line 165"/>
          <p:cNvSpPr>
            <a:spLocks noChangeShapeType="1"/>
          </p:cNvSpPr>
          <p:nvPr/>
        </p:nvSpPr>
        <p:spPr bwMode="auto">
          <a:xfrm flipV="1">
            <a:off x="2773363" y="38592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67" name="Line 166"/>
          <p:cNvSpPr>
            <a:spLocks noChangeShapeType="1"/>
          </p:cNvSpPr>
          <p:nvPr/>
        </p:nvSpPr>
        <p:spPr bwMode="auto">
          <a:xfrm flipH="1">
            <a:off x="3276600" y="3787775"/>
            <a:ext cx="0" cy="14398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68" name="Line 167"/>
          <p:cNvSpPr>
            <a:spLocks noChangeShapeType="1"/>
          </p:cNvSpPr>
          <p:nvPr/>
        </p:nvSpPr>
        <p:spPr bwMode="auto">
          <a:xfrm flipH="1">
            <a:off x="2197100" y="5227638"/>
            <a:ext cx="10795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69" name="Line 168"/>
          <p:cNvSpPr>
            <a:spLocks noChangeShapeType="1"/>
          </p:cNvSpPr>
          <p:nvPr/>
        </p:nvSpPr>
        <p:spPr bwMode="auto">
          <a:xfrm flipH="1">
            <a:off x="2197100" y="5083175"/>
            <a:ext cx="9350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70" name="Line 169"/>
          <p:cNvSpPr>
            <a:spLocks noChangeShapeType="1"/>
          </p:cNvSpPr>
          <p:nvPr/>
        </p:nvSpPr>
        <p:spPr bwMode="auto">
          <a:xfrm flipH="1">
            <a:off x="3132138" y="3930650"/>
            <a:ext cx="0" cy="11525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71" name="Line 170"/>
          <p:cNvSpPr>
            <a:spLocks noChangeShapeType="1"/>
          </p:cNvSpPr>
          <p:nvPr/>
        </p:nvSpPr>
        <p:spPr bwMode="auto">
          <a:xfrm>
            <a:off x="3059113" y="3930650"/>
            <a:ext cx="36195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72" name="Line 171"/>
          <p:cNvSpPr>
            <a:spLocks noChangeShapeType="1"/>
          </p:cNvSpPr>
          <p:nvPr/>
        </p:nvSpPr>
        <p:spPr bwMode="auto">
          <a:xfrm flipV="1">
            <a:off x="1908175" y="3930650"/>
            <a:ext cx="433388" cy="15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73" name="AutoShape 172"/>
          <p:cNvSpPr>
            <a:spLocks noChangeArrowheads="1"/>
          </p:cNvSpPr>
          <p:nvPr/>
        </p:nvSpPr>
        <p:spPr bwMode="auto">
          <a:xfrm rot="5400000">
            <a:off x="1512095" y="3606006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974" name="Line 173"/>
          <p:cNvSpPr>
            <a:spLocks noChangeShapeType="1"/>
          </p:cNvSpPr>
          <p:nvPr/>
        </p:nvSpPr>
        <p:spPr bwMode="auto">
          <a:xfrm>
            <a:off x="2197100" y="3932238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75" name="Line 174"/>
          <p:cNvSpPr>
            <a:spLocks noChangeShapeType="1"/>
          </p:cNvSpPr>
          <p:nvPr/>
        </p:nvSpPr>
        <p:spPr bwMode="auto">
          <a:xfrm>
            <a:off x="2124075" y="4075113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76" name="Line 175"/>
          <p:cNvSpPr>
            <a:spLocks noChangeShapeType="1"/>
          </p:cNvSpPr>
          <p:nvPr/>
        </p:nvSpPr>
        <p:spPr bwMode="auto">
          <a:xfrm>
            <a:off x="898525" y="587851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77" name="Line 176"/>
          <p:cNvSpPr>
            <a:spLocks noChangeShapeType="1"/>
          </p:cNvSpPr>
          <p:nvPr/>
        </p:nvSpPr>
        <p:spPr bwMode="auto">
          <a:xfrm>
            <a:off x="2122488" y="5878513"/>
            <a:ext cx="214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78" name="Oval 177"/>
          <p:cNvSpPr>
            <a:spLocks noChangeArrowheads="1"/>
          </p:cNvSpPr>
          <p:nvPr/>
        </p:nvSpPr>
        <p:spPr bwMode="auto">
          <a:xfrm>
            <a:off x="1403350" y="5589588"/>
            <a:ext cx="719138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979" name="Line 178"/>
          <p:cNvSpPr>
            <a:spLocks noChangeShapeType="1"/>
          </p:cNvSpPr>
          <p:nvPr/>
        </p:nvSpPr>
        <p:spPr bwMode="auto">
          <a:xfrm flipV="1">
            <a:off x="1546225" y="6092825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80" name="Line 179"/>
          <p:cNvSpPr>
            <a:spLocks noChangeShapeType="1"/>
          </p:cNvSpPr>
          <p:nvPr/>
        </p:nvSpPr>
        <p:spPr bwMode="auto">
          <a:xfrm>
            <a:off x="1690688" y="6092825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81" name="Line 180"/>
          <p:cNvSpPr>
            <a:spLocks noChangeShapeType="1"/>
          </p:cNvSpPr>
          <p:nvPr/>
        </p:nvSpPr>
        <p:spPr bwMode="auto">
          <a:xfrm>
            <a:off x="1762125" y="5949950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82" name="Line 181"/>
          <p:cNvSpPr>
            <a:spLocks noChangeShapeType="1"/>
          </p:cNvSpPr>
          <p:nvPr/>
        </p:nvSpPr>
        <p:spPr bwMode="auto">
          <a:xfrm>
            <a:off x="1762125" y="594995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83" name="Line 182"/>
          <p:cNvSpPr>
            <a:spLocks noChangeShapeType="1"/>
          </p:cNvSpPr>
          <p:nvPr/>
        </p:nvSpPr>
        <p:spPr bwMode="auto">
          <a:xfrm flipV="1">
            <a:off x="1835150" y="5949950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84" name="Oval 183"/>
          <p:cNvSpPr>
            <a:spLocks noChangeArrowheads="1"/>
          </p:cNvSpPr>
          <p:nvPr/>
        </p:nvSpPr>
        <p:spPr bwMode="auto">
          <a:xfrm>
            <a:off x="2338388" y="5589588"/>
            <a:ext cx="792162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34985" name="Group 184"/>
          <p:cNvGrpSpPr>
            <a:grpSpLocks/>
          </p:cNvGrpSpPr>
          <p:nvPr/>
        </p:nvGrpSpPr>
        <p:grpSpPr bwMode="auto">
          <a:xfrm>
            <a:off x="2481263" y="5949950"/>
            <a:ext cx="433387" cy="215900"/>
            <a:chOff x="4013" y="2659"/>
            <a:chExt cx="273" cy="136"/>
          </a:xfrm>
        </p:grpSpPr>
        <p:sp>
          <p:nvSpPr>
            <p:cNvPr id="35097" name="Line 185"/>
            <p:cNvSpPr>
              <a:spLocks noChangeShapeType="1"/>
            </p:cNvSpPr>
            <p:nvPr/>
          </p:nvSpPr>
          <p:spPr bwMode="auto">
            <a:xfrm flipV="1">
              <a:off x="4013" y="2749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98" name="Line 186"/>
            <p:cNvSpPr>
              <a:spLocks noChangeShapeType="1"/>
            </p:cNvSpPr>
            <p:nvPr/>
          </p:nvSpPr>
          <p:spPr bwMode="auto">
            <a:xfrm>
              <a:off x="4104" y="2749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99" name="Line 187"/>
            <p:cNvSpPr>
              <a:spLocks noChangeShapeType="1"/>
            </p:cNvSpPr>
            <p:nvPr/>
          </p:nvSpPr>
          <p:spPr bwMode="auto">
            <a:xfrm>
              <a:off x="4149" y="2659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00" name="Line 188"/>
            <p:cNvSpPr>
              <a:spLocks noChangeShapeType="1"/>
            </p:cNvSpPr>
            <p:nvPr/>
          </p:nvSpPr>
          <p:spPr bwMode="auto">
            <a:xfrm>
              <a:off x="4149" y="2659"/>
              <a:ext cx="0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01" name="Line 189"/>
            <p:cNvSpPr>
              <a:spLocks noChangeShapeType="1"/>
            </p:cNvSpPr>
            <p:nvPr/>
          </p:nvSpPr>
          <p:spPr bwMode="auto">
            <a:xfrm flipV="1">
              <a:off x="4195" y="2659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34986" name="Line 190"/>
          <p:cNvSpPr>
            <a:spLocks noChangeShapeType="1"/>
          </p:cNvSpPr>
          <p:nvPr/>
        </p:nvSpPr>
        <p:spPr bwMode="auto">
          <a:xfrm>
            <a:off x="2122488" y="6022975"/>
            <a:ext cx="214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87" name="Line 191"/>
          <p:cNvSpPr>
            <a:spLocks noChangeShapeType="1"/>
          </p:cNvSpPr>
          <p:nvPr/>
        </p:nvSpPr>
        <p:spPr bwMode="auto">
          <a:xfrm>
            <a:off x="898525" y="60229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88" name="AutoShape 192"/>
          <p:cNvSpPr>
            <a:spLocks noChangeArrowheads="1"/>
          </p:cNvSpPr>
          <p:nvPr/>
        </p:nvSpPr>
        <p:spPr bwMode="auto">
          <a:xfrm rot="5400000">
            <a:off x="502444" y="5696744"/>
            <a:ext cx="576263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989" name="Line 193"/>
          <p:cNvSpPr>
            <a:spLocks noChangeShapeType="1"/>
          </p:cNvSpPr>
          <p:nvPr/>
        </p:nvSpPr>
        <p:spPr bwMode="auto">
          <a:xfrm>
            <a:off x="1187450" y="6022975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90" name="Line 194"/>
          <p:cNvSpPr>
            <a:spLocks noChangeShapeType="1"/>
          </p:cNvSpPr>
          <p:nvPr/>
        </p:nvSpPr>
        <p:spPr bwMode="auto">
          <a:xfrm>
            <a:off x="1114425" y="6165850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91" name="Line 195"/>
          <p:cNvSpPr>
            <a:spLocks noChangeShapeType="1"/>
          </p:cNvSpPr>
          <p:nvPr/>
        </p:nvSpPr>
        <p:spPr bwMode="auto">
          <a:xfrm>
            <a:off x="395288" y="587851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92" name="Line 196"/>
          <p:cNvSpPr>
            <a:spLocks noChangeShapeType="1"/>
          </p:cNvSpPr>
          <p:nvPr/>
        </p:nvSpPr>
        <p:spPr bwMode="auto">
          <a:xfrm>
            <a:off x="395288" y="60229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93" name="Oval 197"/>
          <p:cNvSpPr>
            <a:spLocks noChangeArrowheads="1"/>
          </p:cNvSpPr>
          <p:nvPr/>
        </p:nvSpPr>
        <p:spPr bwMode="auto">
          <a:xfrm>
            <a:off x="3346450" y="5589588"/>
            <a:ext cx="719138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994" name="Line 198"/>
          <p:cNvSpPr>
            <a:spLocks noChangeShapeType="1"/>
          </p:cNvSpPr>
          <p:nvPr/>
        </p:nvSpPr>
        <p:spPr bwMode="auto">
          <a:xfrm flipV="1">
            <a:off x="3489325" y="6092825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95" name="Line 199"/>
          <p:cNvSpPr>
            <a:spLocks noChangeShapeType="1"/>
          </p:cNvSpPr>
          <p:nvPr/>
        </p:nvSpPr>
        <p:spPr bwMode="auto">
          <a:xfrm>
            <a:off x="3633788" y="6092825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96" name="Line 200"/>
          <p:cNvSpPr>
            <a:spLocks noChangeShapeType="1"/>
          </p:cNvSpPr>
          <p:nvPr/>
        </p:nvSpPr>
        <p:spPr bwMode="auto">
          <a:xfrm>
            <a:off x="3705225" y="5949950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97" name="Line 201"/>
          <p:cNvSpPr>
            <a:spLocks noChangeShapeType="1"/>
          </p:cNvSpPr>
          <p:nvPr/>
        </p:nvSpPr>
        <p:spPr bwMode="auto">
          <a:xfrm>
            <a:off x="3705225" y="594995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98" name="Line 202"/>
          <p:cNvSpPr>
            <a:spLocks noChangeShapeType="1"/>
          </p:cNvSpPr>
          <p:nvPr/>
        </p:nvSpPr>
        <p:spPr bwMode="auto">
          <a:xfrm flipV="1">
            <a:off x="3778250" y="5949950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99" name="Line 203"/>
          <p:cNvSpPr>
            <a:spLocks noChangeShapeType="1"/>
          </p:cNvSpPr>
          <p:nvPr/>
        </p:nvSpPr>
        <p:spPr bwMode="auto">
          <a:xfrm>
            <a:off x="3130550" y="5876925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00" name="Line 204"/>
          <p:cNvSpPr>
            <a:spLocks noChangeShapeType="1"/>
          </p:cNvSpPr>
          <p:nvPr/>
        </p:nvSpPr>
        <p:spPr bwMode="auto">
          <a:xfrm>
            <a:off x="3130550" y="6021388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01" name="Line 205"/>
          <p:cNvSpPr>
            <a:spLocks noChangeShapeType="1"/>
          </p:cNvSpPr>
          <p:nvPr/>
        </p:nvSpPr>
        <p:spPr bwMode="auto">
          <a:xfrm>
            <a:off x="4067175" y="5876925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02" name="Line 206"/>
          <p:cNvSpPr>
            <a:spLocks noChangeShapeType="1"/>
          </p:cNvSpPr>
          <p:nvPr/>
        </p:nvSpPr>
        <p:spPr bwMode="auto">
          <a:xfrm>
            <a:off x="4067175" y="6021388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03" name="Line 207"/>
          <p:cNvSpPr>
            <a:spLocks noChangeShapeType="1"/>
          </p:cNvSpPr>
          <p:nvPr/>
        </p:nvSpPr>
        <p:spPr bwMode="auto">
          <a:xfrm>
            <a:off x="4283075" y="5878513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04" name="Line 208"/>
          <p:cNvSpPr>
            <a:spLocks noChangeShapeType="1"/>
          </p:cNvSpPr>
          <p:nvPr/>
        </p:nvSpPr>
        <p:spPr bwMode="auto">
          <a:xfrm rot="10800000">
            <a:off x="395288" y="5878513"/>
            <a:ext cx="0" cy="142875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05" name="Line 209"/>
          <p:cNvSpPr>
            <a:spLocks noChangeShapeType="1"/>
          </p:cNvSpPr>
          <p:nvPr/>
        </p:nvSpPr>
        <p:spPr bwMode="auto">
          <a:xfrm flipV="1">
            <a:off x="3633788" y="5445125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06" name="Line 210"/>
          <p:cNvSpPr>
            <a:spLocks noChangeShapeType="1"/>
          </p:cNvSpPr>
          <p:nvPr/>
        </p:nvSpPr>
        <p:spPr bwMode="auto">
          <a:xfrm>
            <a:off x="3778250" y="5445125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07" name="Line 211"/>
          <p:cNvSpPr>
            <a:spLocks noChangeShapeType="1"/>
          </p:cNvSpPr>
          <p:nvPr/>
        </p:nvSpPr>
        <p:spPr bwMode="auto">
          <a:xfrm>
            <a:off x="3633788" y="544512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08" name="Text Box 212"/>
          <p:cNvSpPr txBox="1">
            <a:spLocks noChangeArrowheads="1"/>
          </p:cNvSpPr>
          <p:nvPr/>
        </p:nvSpPr>
        <p:spPr bwMode="auto">
          <a:xfrm>
            <a:off x="2374900" y="2924175"/>
            <a:ext cx="2058988" cy="274638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A</a:t>
            </a:r>
            <a:r>
              <a:rPr lang="de-DE" altLang="de-DE" baseline="-25000"/>
              <a:t>IN</a:t>
            </a:r>
            <a:r>
              <a:rPr lang="de-DE" altLang="de-DE"/>
              <a:t> – Gain in input network </a:t>
            </a:r>
          </a:p>
        </p:txBody>
      </p:sp>
      <p:sp>
        <p:nvSpPr>
          <p:cNvPr id="35009" name="Text Box 213"/>
          <p:cNvSpPr txBox="1">
            <a:spLocks noChangeArrowheads="1"/>
          </p:cNvSpPr>
          <p:nvPr/>
        </p:nvSpPr>
        <p:spPr bwMode="auto">
          <a:xfrm>
            <a:off x="5972175" y="2924175"/>
            <a:ext cx="1195388" cy="274638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A – active Gain</a:t>
            </a:r>
          </a:p>
        </p:txBody>
      </p:sp>
      <p:sp>
        <p:nvSpPr>
          <p:cNvPr id="35010" name="Text Box 214"/>
          <p:cNvSpPr txBox="1">
            <a:spLocks noChangeArrowheads="1"/>
          </p:cNvSpPr>
          <p:nvPr/>
        </p:nvSpPr>
        <p:spPr bwMode="auto">
          <a:xfrm>
            <a:off x="2916238" y="5013325"/>
            <a:ext cx="1054100" cy="274638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>
                <a:sym typeface="Symbol" pitchFamily="18" charset="2"/>
              </a:rPr>
              <a:t> - Feedback</a:t>
            </a:r>
          </a:p>
        </p:txBody>
      </p:sp>
      <p:sp>
        <p:nvSpPr>
          <p:cNvPr id="35011" name="Text Box 215"/>
          <p:cNvSpPr txBox="1">
            <a:spLocks noChangeArrowheads="1"/>
          </p:cNvSpPr>
          <p:nvPr/>
        </p:nvSpPr>
        <p:spPr bwMode="auto">
          <a:xfrm>
            <a:off x="6238875" y="5013325"/>
            <a:ext cx="1382713" cy="274638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FF – feed forward</a:t>
            </a:r>
          </a:p>
        </p:txBody>
      </p:sp>
      <p:sp>
        <p:nvSpPr>
          <p:cNvPr id="35012" name="Line 216"/>
          <p:cNvSpPr>
            <a:spLocks noChangeShapeType="1"/>
          </p:cNvSpPr>
          <p:nvPr/>
        </p:nvSpPr>
        <p:spPr bwMode="auto">
          <a:xfrm flipH="1">
            <a:off x="323850" y="3789363"/>
            <a:ext cx="0" cy="1444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13" name="Line 217"/>
          <p:cNvSpPr>
            <a:spLocks noChangeShapeType="1"/>
          </p:cNvSpPr>
          <p:nvPr/>
        </p:nvSpPr>
        <p:spPr bwMode="auto">
          <a:xfrm rot="10800000">
            <a:off x="3419475" y="3789363"/>
            <a:ext cx="0" cy="142875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14" name="Text Box 218"/>
          <p:cNvSpPr txBox="1">
            <a:spLocks noChangeArrowheads="1"/>
          </p:cNvSpPr>
          <p:nvPr/>
        </p:nvSpPr>
        <p:spPr bwMode="auto">
          <a:xfrm>
            <a:off x="4738688" y="5949950"/>
            <a:ext cx="1066800" cy="274638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T – loop gain</a:t>
            </a:r>
          </a:p>
        </p:txBody>
      </p:sp>
      <p:sp>
        <p:nvSpPr>
          <p:cNvPr id="35015" name="Line 219"/>
          <p:cNvSpPr>
            <a:spLocks noChangeShapeType="1"/>
          </p:cNvSpPr>
          <p:nvPr/>
        </p:nvSpPr>
        <p:spPr bwMode="auto">
          <a:xfrm flipH="1">
            <a:off x="1258888" y="908050"/>
            <a:ext cx="73025" cy="3603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16" name="Text Box 220"/>
          <p:cNvSpPr txBox="1">
            <a:spLocks noChangeArrowheads="1"/>
          </p:cNvSpPr>
          <p:nvPr/>
        </p:nvSpPr>
        <p:spPr bwMode="auto">
          <a:xfrm>
            <a:off x="1292225" y="765175"/>
            <a:ext cx="19288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Measurement-point - blue</a:t>
            </a:r>
          </a:p>
        </p:txBody>
      </p:sp>
      <p:sp>
        <p:nvSpPr>
          <p:cNvPr id="35017" name="Text Box 221"/>
          <p:cNvSpPr txBox="1">
            <a:spLocks noChangeArrowheads="1"/>
          </p:cNvSpPr>
          <p:nvPr/>
        </p:nvSpPr>
        <p:spPr bwMode="auto">
          <a:xfrm>
            <a:off x="-23813" y="2924175"/>
            <a:ext cx="1343026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Test-source - red</a:t>
            </a:r>
          </a:p>
        </p:txBody>
      </p:sp>
      <p:sp>
        <p:nvSpPr>
          <p:cNvPr id="35018" name="Line 222"/>
          <p:cNvSpPr>
            <a:spLocks noChangeShapeType="1"/>
          </p:cNvSpPr>
          <p:nvPr/>
        </p:nvSpPr>
        <p:spPr bwMode="auto">
          <a:xfrm flipH="1" flipV="1">
            <a:off x="323850" y="1557338"/>
            <a:ext cx="0" cy="12239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19" name="Text Box 223"/>
          <p:cNvSpPr txBox="1">
            <a:spLocks noChangeArrowheads="1"/>
          </p:cNvSpPr>
          <p:nvPr/>
        </p:nvSpPr>
        <p:spPr bwMode="auto">
          <a:xfrm>
            <a:off x="3414713" y="2276475"/>
            <a:ext cx="5429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Short</a:t>
            </a:r>
          </a:p>
        </p:txBody>
      </p:sp>
      <p:sp>
        <p:nvSpPr>
          <p:cNvPr id="35020" name="Line 224"/>
          <p:cNvSpPr>
            <a:spLocks noChangeShapeType="1"/>
          </p:cNvSpPr>
          <p:nvPr/>
        </p:nvSpPr>
        <p:spPr bwMode="auto">
          <a:xfrm flipH="1" flipV="1">
            <a:off x="3419475" y="1557338"/>
            <a:ext cx="144463" cy="7191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35021" name="Group 225"/>
          <p:cNvGrpSpPr>
            <a:grpSpLocks/>
          </p:cNvGrpSpPr>
          <p:nvPr/>
        </p:nvGrpSpPr>
        <p:grpSpPr bwMode="auto">
          <a:xfrm>
            <a:off x="611188" y="1196975"/>
            <a:ext cx="504825" cy="142875"/>
            <a:chOff x="340" y="755"/>
            <a:chExt cx="318" cy="90"/>
          </a:xfrm>
        </p:grpSpPr>
        <p:sp>
          <p:nvSpPr>
            <p:cNvPr id="35093" name="Line 226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94" name="Line 227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95" name="Line 228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96" name="Line 229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22" name="Group 230"/>
          <p:cNvGrpSpPr>
            <a:grpSpLocks/>
          </p:cNvGrpSpPr>
          <p:nvPr/>
        </p:nvGrpSpPr>
        <p:grpSpPr bwMode="auto">
          <a:xfrm>
            <a:off x="3995738" y="1196975"/>
            <a:ext cx="504825" cy="142875"/>
            <a:chOff x="340" y="755"/>
            <a:chExt cx="318" cy="90"/>
          </a:xfrm>
        </p:grpSpPr>
        <p:sp>
          <p:nvSpPr>
            <p:cNvPr id="35089" name="Line 231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90" name="Line 232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91" name="Line 233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92" name="Line 234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23" name="Group 235"/>
          <p:cNvGrpSpPr>
            <a:grpSpLocks/>
          </p:cNvGrpSpPr>
          <p:nvPr/>
        </p:nvGrpSpPr>
        <p:grpSpPr bwMode="auto">
          <a:xfrm>
            <a:off x="611188" y="3644900"/>
            <a:ext cx="504825" cy="142875"/>
            <a:chOff x="340" y="755"/>
            <a:chExt cx="318" cy="90"/>
          </a:xfrm>
        </p:grpSpPr>
        <p:sp>
          <p:nvSpPr>
            <p:cNvPr id="35085" name="Line 236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86" name="Line 237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87" name="Line 238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88" name="Line 239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24" name="Group 240"/>
          <p:cNvGrpSpPr>
            <a:grpSpLocks/>
          </p:cNvGrpSpPr>
          <p:nvPr/>
        </p:nvGrpSpPr>
        <p:grpSpPr bwMode="auto">
          <a:xfrm>
            <a:off x="1547813" y="5734050"/>
            <a:ext cx="504825" cy="142875"/>
            <a:chOff x="340" y="755"/>
            <a:chExt cx="318" cy="90"/>
          </a:xfrm>
        </p:grpSpPr>
        <p:sp>
          <p:nvSpPr>
            <p:cNvPr id="35081" name="Line 241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82" name="Line 242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83" name="Line 243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84" name="Line 244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25" name="Group 245"/>
          <p:cNvGrpSpPr>
            <a:grpSpLocks/>
          </p:cNvGrpSpPr>
          <p:nvPr/>
        </p:nvGrpSpPr>
        <p:grpSpPr bwMode="auto">
          <a:xfrm>
            <a:off x="3995738" y="3644900"/>
            <a:ext cx="504825" cy="142875"/>
            <a:chOff x="340" y="755"/>
            <a:chExt cx="318" cy="90"/>
          </a:xfrm>
        </p:grpSpPr>
        <p:sp>
          <p:nvSpPr>
            <p:cNvPr id="35077" name="Line 246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78" name="Line 247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79" name="Line 248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80" name="Line 249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26" name="Group 250"/>
          <p:cNvGrpSpPr>
            <a:grpSpLocks/>
          </p:cNvGrpSpPr>
          <p:nvPr/>
        </p:nvGrpSpPr>
        <p:grpSpPr bwMode="auto">
          <a:xfrm>
            <a:off x="2484438" y="1196975"/>
            <a:ext cx="504825" cy="142875"/>
            <a:chOff x="340" y="755"/>
            <a:chExt cx="318" cy="90"/>
          </a:xfrm>
        </p:grpSpPr>
        <p:sp>
          <p:nvSpPr>
            <p:cNvPr id="35073" name="Line 251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74" name="Line 252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75" name="Line 253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76" name="Line 254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27" name="Group 255"/>
          <p:cNvGrpSpPr>
            <a:grpSpLocks/>
          </p:cNvGrpSpPr>
          <p:nvPr/>
        </p:nvGrpSpPr>
        <p:grpSpPr bwMode="auto">
          <a:xfrm>
            <a:off x="5868988" y="1196975"/>
            <a:ext cx="504825" cy="142875"/>
            <a:chOff x="340" y="755"/>
            <a:chExt cx="318" cy="90"/>
          </a:xfrm>
        </p:grpSpPr>
        <p:sp>
          <p:nvSpPr>
            <p:cNvPr id="35069" name="Line 256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70" name="Line 257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71" name="Line 258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72" name="Line 259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28" name="Group 260"/>
          <p:cNvGrpSpPr>
            <a:grpSpLocks/>
          </p:cNvGrpSpPr>
          <p:nvPr/>
        </p:nvGrpSpPr>
        <p:grpSpPr bwMode="auto">
          <a:xfrm>
            <a:off x="2484438" y="3644900"/>
            <a:ext cx="504825" cy="142875"/>
            <a:chOff x="340" y="755"/>
            <a:chExt cx="318" cy="90"/>
          </a:xfrm>
        </p:grpSpPr>
        <p:sp>
          <p:nvSpPr>
            <p:cNvPr id="35065" name="Line 261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66" name="Line 262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67" name="Line 263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68" name="Line 264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29" name="Group 265"/>
          <p:cNvGrpSpPr>
            <a:grpSpLocks/>
          </p:cNvGrpSpPr>
          <p:nvPr/>
        </p:nvGrpSpPr>
        <p:grpSpPr bwMode="auto">
          <a:xfrm>
            <a:off x="5868988" y="3644900"/>
            <a:ext cx="504825" cy="142875"/>
            <a:chOff x="340" y="755"/>
            <a:chExt cx="318" cy="90"/>
          </a:xfrm>
        </p:grpSpPr>
        <p:sp>
          <p:nvSpPr>
            <p:cNvPr id="35061" name="Line 266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62" name="Line 267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63" name="Line 268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64" name="Line 269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30" name="Group 270"/>
          <p:cNvGrpSpPr>
            <a:grpSpLocks/>
          </p:cNvGrpSpPr>
          <p:nvPr/>
        </p:nvGrpSpPr>
        <p:grpSpPr bwMode="auto">
          <a:xfrm>
            <a:off x="4932363" y="4941888"/>
            <a:ext cx="504825" cy="142875"/>
            <a:chOff x="340" y="755"/>
            <a:chExt cx="318" cy="90"/>
          </a:xfrm>
        </p:grpSpPr>
        <p:sp>
          <p:nvSpPr>
            <p:cNvPr id="35057" name="Line 271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58" name="Line 272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59" name="Line 273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60" name="Line 274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31" name="Group 275"/>
          <p:cNvGrpSpPr>
            <a:grpSpLocks/>
          </p:cNvGrpSpPr>
          <p:nvPr/>
        </p:nvGrpSpPr>
        <p:grpSpPr bwMode="auto">
          <a:xfrm>
            <a:off x="1546225" y="4941888"/>
            <a:ext cx="504825" cy="142875"/>
            <a:chOff x="340" y="755"/>
            <a:chExt cx="318" cy="90"/>
          </a:xfrm>
        </p:grpSpPr>
        <p:sp>
          <p:nvSpPr>
            <p:cNvPr id="35053" name="Line 276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54" name="Line 277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55" name="Line 278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56" name="Line 279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32" name="Group 280"/>
          <p:cNvGrpSpPr>
            <a:grpSpLocks/>
          </p:cNvGrpSpPr>
          <p:nvPr/>
        </p:nvGrpSpPr>
        <p:grpSpPr bwMode="auto">
          <a:xfrm>
            <a:off x="1547813" y="2492375"/>
            <a:ext cx="504825" cy="142875"/>
            <a:chOff x="340" y="755"/>
            <a:chExt cx="318" cy="90"/>
          </a:xfrm>
        </p:grpSpPr>
        <p:sp>
          <p:nvSpPr>
            <p:cNvPr id="35049" name="Line 281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50" name="Line 282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51" name="Line 283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52" name="Line 284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33" name="Group 285"/>
          <p:cNvGrpSpPr>
            <a:grpSpLocks/>
          </p:cNvGrpSpPr>
          <p:nvPr/>
        </p:nvGrpSpPr>
        <p:grpSpPr bwMode="auto">
          <a:xfrm>
            <a:off x="4932363" y="2492375"/>
            <a:ext cx="504825" cy="142875"/>
            <a:chOff x="340" y="755"/>
            <a:chExt cx="318" cy="90"/>
          </a:xfrm>
        </p:grpSpPr>
        <p:sp>
          <p:nvSpPr>
            <p:cNvPr id="35045" name="Line 286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46" name="Line 287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47" name="Line 288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48" name="Line 289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34" name="Group 290"/>
          <p:cNvGrpSpPr>
            <a:grpSpLocks/>
          </p:cNvGrpSpPr>
          <p:nvPr/>
        </p:nvGrpSpPr>
        <p:grpSpPr bwMode="auto">
          <a:xfrm>
            <a:off x="2482850" y="5734050"/>
            <a:ext cx="504825" cy="142875"/>
            <a:chOff x="340" y="755"/>
            <a:chExt cx="318" cy="90"/>
          </a:xfrm>
        </p:grpSpPr>
        <p:sp>
          <p:nvSpPr>
            <p:cNvPr id="35041" name="Line 291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42" name="Line 292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43" name="Line 293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44" name="Line 294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35" name="Group 295"/>
          <p:cNvGrpSpPr>
            <a:grpSpLocks/>
          </p:cNvGrpSpPr>
          <p:nvPr/>
        </p:nvGrpSpPr>
        <p:grpSpPr bwMode="auto">
          <a:xfrm>
            <a:off x="3490913" y="5734050"/>
            <a:ext cx="504825" cy="142875"/>
            <a:chOff x="340" y="755"/>
            <a:chExt cx="318" cy="90"/>
          </a:xfrm>
        </p:grpSpPr>
        <p:sp>
          <p:nvSpPr>
            <p:cNvPr id="35037" name="Line 296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38" name="Line 297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39" name="Line 298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40" name="Line 299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aphicFrame>
        <p:nvGraphicFramePr>
          <p:cNvPr id="35036" name="Object 300"/>
          <p:cNvGraphicFramePr>
            <a:graphicFrameLocks noChangeAspect="1"/>
          </p:cNvGraphicFramePr>
          <p:nvPr/>
        </p:nvGraphicFramePr>
        <p:xfrm>
          <a:off x="6540500" y="5589588"/>
          <a:ext cx="16303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Formel" r:id="rId5" imgW="1054100" imgH="393700" progId="Equation.3">
                  <p:embed/>
                </p:oleObj>
              </mc:Choice>
              <mc:Fallback>
                <p:oleObj name="Formel" r:id="rId5" imgW="1054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0" y="5589588"/>
                        <a:ext cx="1630363" cy="609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843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99CB541-54AD-494F-9835-A8509DEFD524}" type="slidenum">
              <a:rPr lang="de-DE" altLang="de-DE" sz="1400">
                <a:latin typeface="Arial" charset="0"/>
              </a:rPr>
              <a:pPr/>
              <a:t>5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8101013" y="3644900"/>
            <a:ext cx="503237" cy="35877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7380288" y="3716338"/>
            <a:ext cx="287337" cy="64928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58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Output impedance</a:t>
            </a:r>
          </a:p>
        </p:txBody>
      </p:sp>
      <p:sp>
        <p:nvSpPr>
          <p:cNvPr id="35847" name="Rectangle 5"/>
          <p:cNvSpPr>
            <a:spLocks noChangeArrowheads="1"/>
          </p:cNvSpPr>
          <p:nvPr/>
        </p:nvSpPr>
        <p:spPr bwMode="auto">
          <a:xfrm>
            <a:off x="2195513" y="1125538"/>
            <a:ext cx="720725" cy="935037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Passive</a:t>
            </a:r>
          </a:p>
          <a:p>
            <a:r>
              <a:rPr lang="de-DE" altLang="de-DE"/>
              <a:t>network</a:t>
            </a:r>
          </a:p>
        </p:txBody>
      </p:sp>
      <p:sp>
        <p:nvSpPr>
          <p:cNvPr id="35848" name="Line 6"/>
          <p:cNvSpPr>
            <a:spLocks noChangeShapeType="1"/>
          </p:cNvSpPr>
          <p:nvPr/>
        </p:nvSpPr>
        <p:spPr bwMode="auto">
          <a:xfrm>
            <a:off x="2916238" y="1412875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49" name="Line 7"/>
          <p:cNvSpPr>
            <a:spLocks noChangeShapeType="1"/>
          </p:cNvSpPr>
          <p:nvPr/>
        </p:nvSpPr>
        <p:spPr bwMode="auto">
          <a:xfrm>
            <a:off x="2916238" y="1773238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50" name="Rectangle 8"/>
          <p:cNvSpPr>
            <a:spLocks noChangeArrowheads="1"/>
          </p:cNvSpPr>
          <p:nvPr/>
        </p:nvSpPr>
        <p:spPr bwMode="auto">
          <a:xfrm>
            <a:off x="3563938" y="1125538"/>
            <a:ext cx="1008062" cy="935037"/>
          </a:xfrm>
          <a:prstGeom prst="rect">
            <a:avLst/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5851" name="Rectangle 9"/>
          <p:cNvSpPr>
            <a:spLocks noChangeArrowheads="1"/>
          </p:cNvSpPr>
          <p:nvPr/>
        </p:nvSpPr>
        <p:spPr bwMode="auto">
          <a:xfrm>
            <a:off x="5219700" y="1125538"/>
            <a:ext cx="720725" cy="935037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Passive</a:t>
            </a:r>
          </a:p>
          <a:p>
            <a:r>
              <a:rPr lang="de-DE" altLang="de-DE"/>
              <a:t>network</a:t>
            </a:r>
          </a:p>
        </p:txBody>
      </p:sp>
      <p:sp>
        <p:nvSpPr>
          <p:cNvPr id="35852" name="Line 10"/>
          <p:cNvSpPr>
            <a:spLocks noChangeShapeType="1"/>
          </p:cNvSpPr>
          <p:nvPr/>
        </p:nvSpPr>
        <p:spPr bwMode="auto">
          <a:xfrm>
            <a:off x="4572000" y="141287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53" name="Line 11"/>
          <p:cNvSpPr>
            <a:spLocks noChangeShapeType="1"/>
          </p:cNvSpPr>
          <p:nvPr/>
        </p:nvSpPr>
        <p:spPr bwMode="auto">
          <a:xfrm>
            <a:off x="4572000" y="1773238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54" name="Rectangle 12"/>
          <p:cNvSpPr>
            <a:spLocks noChangeArrowheads="1"/>
          </p:cNvSpPr>
          <p:nvPr/>
        </p:nvSpPr>
        <p:spPr bwMode="auto">
          <a:xfrm>
            <a:off x="3563938" y="2493963"/>
            <a:ext cx="1008062" cy="935037"/>
          </a:xfrm>
          <a:prstGeom prst="rect">
            <a:avLst/>
          </a:prstGeom>
          <a:solidFill>
            <a:srgbClr val="00CC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Feedback</a:t>
            </a:r>
          </a:p>
        </p:txBody>
      </p:sp>
      <p:sp>
        <p:nvSpPr>
          <p:cNvPr id="35855" name="Line 13"/>
          <p:cNvSpPr>
            <a:spLocks noChangeShapeType="1"/>
          </p:cNvSpPr>
          <p:nvPr/>
        </p:nvSpPr>
        <p:spPr bwMode="auto">
          <a:xfrm>
            <a:off x="3059113" y="278130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56" name="Line 14"/>
          <p:cNvSpPr>
            <a:spLocks noChangeShapeType="1"/>
          </p:cNvSpPr>
          <p:nvPr/>
        </p:nvSpPr>
        <p:spPr bwMode="auto">
          <a:xfrm>
            <a:off x="3059113" y="314166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57" name="Line 15"/>
          <p:cNvSpPr>
            <a:spLocks noChangeShapeType="1"/>
          </p:cNvSpPr>
          <p:nvPr/>
        </p:nvSpPr>
        <p:spPr bwMode="auto">
          <a:xfrm flipH="1">
            <a:off x="2700338" y="2060575"/>
            <a:ext cx="0" cy="5762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58" name="Line 16"/>
          <p:cNvSpPr>
            <a:spLocks noChangeShapeType="1"/>
          </p:cNvSpPr>
          <p:nvPr/>
        </p:nvSpPr>
        <p:spPr bwMode="auto">
          <a:xfrm flipH="1">
            <a:off x="2411413" y="2060575"/>
            <a:ext cx="0" cy="5762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59" name="Line 17"/>
          <p:cNvSpPr>
            <a:spLocks noChangeShapeType="1"/>
          </p:cNvSpPr>
          <p:nvPr/>
        </p:nvSpPr>
        <p:spPr bwMode="auto">
          <a:xfrm flipH="1">
            <a:off x="3059113" y="278130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60" name="Line 18"/>
          <p:cNvSpPr>
            <a:spLocks noChangeShapeType="1"/>
          </p:cNvSpPr>
          <p:nvPr/>
        </p:nvSpPr>
        <p:spPr bwMode="auto">
          <a:xfrm flipH="1">
            <a:off x="3059113" y="314166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61" name="Line 19"/>
          <p:cNvSpPr>
            <a:spLocks noChangeShapeType="1"/>
          </p:cNvSpPr>
          <p:nvPr/>
        </p:nvSpPr>
        <p:spPr bwMode="auto">
          <a:xfrm flipH="1">
            <a:off x="2700338" y="27813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62" name="Line 20"/>
          <p:cNvSpPr>
            <a:spLocks noChangeShapeType="1"/>
          </p:cNvSpPr>
          <p:nvPr/>
        </p:nvSpPr>
        <p:spPr bwMode="auto">
          <a:xfrm flipH="1">
            <a:off x="2700338" y="256540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63" name="Line 21"/>
          <p:cNvSpPr>
            <a:spLocks noChangeShapeType="1"/>
          </p:cNvSpPr>
          <p:nvPr/>
        </p:nvSpPr>
        <p:spPr bwMode="auto">
          <a:xfrm flipH="1">
            <a:off x="2411413" y="2565400"/>
            <a:ext cx="0" cy="5762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64" name="Line 22"/>
          <p:cNvSpPr>
            <a:spLocks noChangeShapeType="1"/>
          </p:cNvSpPr>
          <p:nvPr/>
        </p:nvSpPr>
        <p:spPr bwMode="auto">
          <a:xfrm>
            <a:off x="2411413" y="3141663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65" name="Line 23"/>
          <p:cNvSpPr>
            <a:spLocks noChangeShapeType="1"/>
          </p:cNvSpPr>
          <p:nvPr/>
        </p:nvSpPr>
        <p:spPr bwMode="auto">
          <a:xfrm>
            <a:off x="1908175" y="1412875"/>
            <a:ext cx="2889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66" name="Line 24"/>
          <p:cNvSpPr>
            <a:spLocks noChangeShapeType="1"/>
          </p:cNvSpPr>
          <p:nvPr/>
        </p:nvSpPr>
        <p:spPr bwMode="auto">
          <a:xfrm>
            <a:off x="1908175" y="1773238"/>
            <a:ext cx="2889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67" name="Line 25"/>
          <p:cNvSpPr>
            <a:spLocks noChangeShapeType="1"/>
          </p:cNvSpPr>
          <p:nvPr/>
        </p:nvSpPr>
        <p:spPr bwMode="auto">
          <a:xfrm>
            <a:off x="5940425" y="1412875"/>
            <a:ext cx="2873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68" name="Line 26"/>
          <p:cNvSpPr>
            <a:spLocks noChangeShapeType="1"/>
          </p:cNvSpPr>
          <p:nvPr/>
        </p:nvSpPr>
        <p:spPr bwMode="auto">
          <a:xfrm>
            <a:off x="5940425" y="1773238"/>
            <a:ext cx="2873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69" name="Line 27"/>
          <p:cNvSpPr>
            <a:spLocks noChangeShapeType="1"/>
          </p:cNvSpPr>
          <p:nvPr/>
        </p:nvSpPr>
        <p:spPr bwMode="auto">
          <a:xfrm>
            <a:off x="3059113" y="1412875"/>
            <a:ext cx="0" cy="3603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70" name="Text Box 28"/>
          <p:cNvSpPr txBox="1">
            <a:spLocks noChangeArrowheads="1"/>
          </p:cNvSpPr>
          <p:nvPr/>
        </p:nvSpPr>
        <p:spPr bwMode="auto">
          <a:xfrm>
            <a:off x="2916238" y="1125538"/>
            <a:ext cx="3079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Xi</a:t>
            </a:r>
          </a:p>
        </p:txBody>
      </p:sp>
      <p:sp>
        <p:nvSpPr>
          <p:cNvPr id="35871" name="Line 29"/>
          <p:cNvSpPr>
            <a:spLocks noChangeShapeType="1"/>
          </p:cNvSpPr>
          <p:nvPr/>
        </p:nvSpPr>
        <p:spPr bwMode="auto">
          <a:xfrm>
            <a:off x="3348038" y="1412875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72" name="Line 30"/>
          <p:cNvSpPr>
            <a:spLocks noChangeShapeType="1"/>
          </p:cNvSpPr>
          <p:nvPr/>
        </p:nvSpPr>
        <p:spPr bwMode="auto">
          <a:xfrm>
            <a:off x="3348038" y="1773238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73" name="Line 31"/>
          <p:cNvSpPr>
            <a:spLocks noChangeShapeType="1"/>
          </p:cNvSpPr>
          <p:nvPr/>
        </p:nvSpPr>
        <p:spPr bwMode="auto">
          <a:xfrm>
            <a:off x="3419475" y="1412875"/>
            <a:ext cx="0" cy="3603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74" name="Text Box 32"/>
          <p:cNvSpPr txBox="1">
            <a:spLocks noChangeArrowheads="1"/>
          </p:cNvSpPr>
          <p:nvPr/>
        </p:nvSpPr>
        <p:spPr bwMode="auto">
          <a:xfrm>
            <a:off x="3203575" y="1125538"/>
            <a:ext cx="3905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Xi*</a:t>
            </a:r>
          </a:p>
        </p:txBody>
      </p:sp>
      <p:sp>
        <p:nvSpPr>
          <p:cNvPr id="35875" name="Text Box 33"/>
          <p:cNvSpPr txBox="1">
            <a:spLocks noChangeArrowheads="1"/>
          </p:cNvSpPr>
          <p:nvPr/>
        </p:nvSpPr>
        <p:spPr bwMode="auto">
          <a:xfrm>
            <a:off x="7092950" y="1125538"/>
            <a:ext cx="606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Xo=Io</a:t>
            </a:r>
          </a:p>
        </p:txBody>
      </p:sp>
      <p:sp>
        <p:nvSpPr>
          <p:cNvPr id="35876" name="Line 34"/>
          <p:cNvSpPr>
            <a:spLocks noChangeShapeType="1"/>
          </p:cNvSpPr>
          <p:nvPr/>
        </p:nvSpPr>
        <p:spPr bwMode="auto">
          <a:xfrm>
            <a:off x="3132138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77" name="Line 35"/>
          <p:cNvSpPr>
            <a:spLocks noChangeShapeType="1"/>
          </p:cNvSpPr>
          <p:nvPr/>
        </p:nvSpPr>
        <p:spPr bwMode="auto">
          <a:xfrm>
            <a:off x="3132138" y="1773238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78" name="Line 36"/>
          <p:cNvSpPr>
            <a:spLocks noChangeShapeType="1"/>
          </p:cNvSpPr>
          <p:nvPr/>
        </p:nvSpPr>
        <p:spPr bwMode="auto">
          <a:xfrm>
            <a:off x="6227763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79" name="Line 37"/>
          <p:cNvSpPr>
            <a:spLocks noChangeShapeType="1"/>
          </p:cNvSpPr>
          <p:nvPr/>
        </p:nvSpPr>
        <p:spPr bwMode="auto">
          <a:xfrm>
            <a:off x="6227763" y="1773238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80" name="Line 38"/>
          <p:cNvSpPr>
            <a:spLocks noChangeShapeType="1"/>
          </p:cNvSpPr>
          <p:nvPr/>
        </p:nvSpPr>
        <p:spPr bwMode="auto">
          <a:xfrm>
            <a:off x="6443663" y="1773238"/>
            <a:ext cx="8651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81" name="Line 39"/>
          <p:cNvSpPr>
            <a:spLocks noChangeShapeType="1"/>
          </p:cNvSpPr>
          <p:nvPr/>
        </p:nvSpPr>
        <p:spPr bwMode="auto">
          <a:xfrm>
            <a:off x="6443663" y="1412875"/>
            <a:ext cx="8651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82" name="Line 40"/>
          <p:cNvSpPr>
            <a:spLocks noChangeShapeType="1"/>
          </p:cNvSpPr>
          <p:nvPr/>
        </p:nvSpPr>
        <p:spPr bwMode="auto">
          <a:xfrm>
            <a:off x="3635375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83" name="Line 41"/>
          <p:cNvSpPr>
            <a:spLocks noChangeShapeType="1"/>
          </p:cNvSpPr>
          <p:nvPr/>
        </p:nvSpPr>
        <p:spPr bwMode="auto">
          <a:xfrm>
            <a:off x="3635375" y="1773238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84" name="Line 42"/>
          <p:cNvSpPr>
            <a:spLocks noChangeShapeType="1"/>
          </p:cNvSpPr>
          <p:nvPr/>
        </p:nvSpPr>
        <p:spPr bwMode="auto">
          <a:xfrm>
            <a:off x="4284663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85" name="Line 43"/>
          <p:cNvSpPr>
            <a:spLocks noChangeShapeType="1"/>
          </p:cNvSpPr>
          <p:nvPr/>
        </p:nvSpPr>
        <p:spPr bwMode="auto">
          <a:xfrm>
            <a:off x="4284663" y="1773238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35886" name="Group 44"/>
          <p:cNvGrpSpPr>
            <a:grpSpLocks/>
          </p:cNvGrpSpPr>
          <p:nvPr/>
        </p:nvGrpSpPr>
        <p:grpSpPr bwMode="auto">
          <a:xfrm>
            <a:off x="4211638" y="1484313"/>
            <a:ext cx="144462" cy="215900"/>
            <a:chOff x="3560" y="2160"/>
            <a:chExt cx="92" cy="90"/>
          </a:xfrm>
        </p:grpSpPr>
        <p:sp>
          <p:nvSpPr>
            <p:cNvPr id="35912" name="Line 45"/>
            <p:cNvSpPr>
              <a:spLocks noChangeShapeType="1"/>
            </p:cNvSpPr>
            <p:nvPr/>
          </p:nvSpPr>
          <p:spPr bwMode="auto">
            <a:xfrm flipH="1">
              <a:off x="3560" y="2160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913" name="Line 46"/>
            <p:cNvSpPr>
              <a:spLocks noChangeShapeType="1"/>
            </p:cNvSpPr>
            <p:nvPr/>
          </p:nvSpPr>
          <p:spPr bwMode="auto">
            <a:xfrm>
              <a:off x="3606" y="2160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914" name="Line 47"/>
            <p:cNvSpPr>
              <a:spLocks noChangeShapeType="1"/>
            </p:cNvSpPr>
            <p:nvPr/>
          </p:nvSpPr>
          <p:spPr bwMode="auto">
            <a:xfrm flipH="1" flipV="1">
              <a:off x="3560" y="2205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915" name="Line 48"/>
            <p:cNvSpPr>
              <a:spLocks noChangeShapeType="1"/>
            </p:cNvSpPr>
            <p:nvPr/>
          </p:nvSpPr>
          <p:spPr bwMode="auto">
            <a:xfrm flipV="1">
              <a:off x="3606" y="2205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35887" name="Line 49"/>
          <p:cNvSpPr>
            <a:spLocks noChangeShapeType="1"/>
          </p:cNvSpPr>
          <p:nvPr/>
        </p:nvSpPr>
        <p:spPr bwMode="auto">
          <a:xfrm flipV="1">
            <a:off x="4284663" y="1412875"/>
            <a:ext cx="0" cy="714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88" name="Line 50"/>
          <p:cNvSpPr>
            <a:spLocks noChangeShapeType="1"/>
          </p:cNvSpPr>
          <p:nvPr/>
        </p:nvSpPr>
        <p:spPr bwMode="auto">
          <a:xfrm flipV="1">
            <a:off x="4284663" y="1700213"/>
            <a:ext cx="0" cy="714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35889" name="Object 51"/>
          <p:cNvGraphicFramePr>
            <a:graphicFrameLocks noGrp="1" noChangeAspect="1"/>
          </p:cNvGraphicFramePr>
          <p:nvPr>
            <p:ph idx="1"/>
          </p:nvPr>
        </p:nvGraphicFramePr>
        <p:xfrm>
          <a:off x="3635375" y="4364038"/>
          <a:ext cx="1524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Formel" r:id="rId3" imgW="1016000" imgH="228600" progId="Equation.3">
                  <p:embed/>
                </p:oleObj>
              </mc:Choice>
              <mc:Fallback>
                <p:oleObj name="Formel" r:id="rId3" imgW="1016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4364038"/>
                        <a:ext cx="1524000" cy="342900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90" name="Object 52"/>
          <p:cNvGraphicFramePr>
            <a:graphicFrameLocks noChangeAspect="1"/>
          </p:cNvGraphicFramePr>
          <p:nvPr/>
        </p:nvGraphicFramePr>
        <p:xfrm>
          <a:off x="3635375" y="3789363"/>
          <a:ext cx="15605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Formel" r:id="rId5" imgW="1040948" imgH="253890" progId="Equation.3">
                  <p:embed/>
                </p:oleObj>
              </mc:Choice>
              <mc:Fallback>
                <p:oleObj name="Formel" r:id="rId5" imgW="1040948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3789363"/>
                        <a:ext cx="1560513" cy="381000"/>
                      </a:xfrm>
                      <a:prstGeom prst="rect">
                        <a:avLst/>
                      </a:prstGeom>
                      <a:solidFill>
                        <a:srgbClr val="FF99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91" name="Object 53"/>
          <p:cNvGraphicFramePr>
            <a:graphicFrameLocks noChangeAspect="1"/>
          </p:cNvGraphicFramePr>
          <p:nvPr/>
        </p:nvGraphicFramePr>
        <p:xfrm>
          <a:off x="3635375" y="4868863"/>
          <a:ext cx="838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Formel" r:id="rId7" imgW="558558" imgH="253890" progId="Equation.3">
                  <p:embed/>
                </p:oleObj>
              </mc:Choice>
              <mc:Fallback>
                <p:oleObj name="Formel" r:id="rId7" imgW="558558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4868863"/>
                        <a:ext cx="8382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92" name="Object 54"/>
          <p:cNvGraphicFramePr>
            <a:graphicFrameLocks noChangeAspect="1"/>
          </p:cNvGraphicFramePr>
          <p:nvPr/>
        </p:nvGraphicFramePr>
        <p:xfrm>
          <a:off x="3621088" y="5373688"/>
          <a:ext cx="197961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Formel" r:id="rId9" imgW="1320227" imgH="431613" progId="Equation.3">
                  <p:embed/>
                </p:oleObj>
              </mc:Choice>
              <mc:Fallback>
                <p:oleObj name="Formel" r:id="rId9" imgW="1320227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1088" y="5373688"/>
                        <a:ext cx="197961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93" name="Oval 55"/>
          <p:cNvSpPr>
            <a:spLocks noChangeArrowheads="1"/>
          </p:cNvSpPr>
          <p:nvPr/>
        </p:nvSpPr>
        <p:spPr bwMode="auto">
          <a:xfrm>
            <a:off x="7235825" y="1484313"/>
            <a:ext cx="142875" cy="215900"/>
          </a:xfrm>
          <a:prstGeom prst="ellipse">
            <a:avLst/>
          </a:prstGeom>
          <a:solidFill>
            <a:srgbClr val="FF00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5894" name="Line 56"/>
          <p:cNvSpPr>
            <a:spLocks noChangeShapeType="1"/>
          </p:cNvSpPr>
          <p:nvPr/>
        </p:nvSpPr>
        <p:spPr bwMode="auto">
          <a:xfrm>
            <a:off x="7307263" y="1412875"/>
            <a:ext cx="0" cy="714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95" name="Line 57"/>
          <p:cNvSpPr>
            <a:spLocks noChangeShapeType="1"/>
          </p:cNvSpPr>
          <p:nvPr/>
        </p:nvSpPr>
        <p:spPr bwMode="auto">
          <a:xfrm>
            <a:off x="7307263" y="1700213"/>
            <a:ext cx="0" cy="714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96" name="Text Box 58"/>
          <p:cNvSpPr txBox="1">
            <a:spLocks noChangeArrowheads="1"/>
          </p:cNvSpPr>
          <p:nvPr/>
        </p:nvSpPr>
        <p:spPr bwMode="auto">
          <a:xfrm>
            <a:off x="7164388" y="1844675"/>
            <a:ext cx="6111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Xs=Vs</a:t>
            </a:r>
          </a:p>
        </p:txBody>
      </p:sp>
      <p:sp>
        <p:nvSpPr>
          <p:cNvPr id="35897" name="Line 59"/>
          <p:cNvSpPr>
            <a:spLocks noChangeShapeType="1"/>
          </p:cNvSpPr>
          <p:nvPr/>
        </p:nvSpPr>
        <p:spPr bwMode="auto">
          <a:xfrm flipH="1">
            <a:off x="6804025" y="1268413"/>
            <a:ext cx="2889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98" name="Text Box 60"/>
          <p:cNvSpPr txBox="1">
            <a:spLocks noChangeArrowheads="1"/>
          </p:cNvSpPr>
          <p:nvPr/>
        </p:nvSpPr>
        <p:spPr bwMode="auto">
          <a:xfrm>
            <a:off x="6300788" y="2565400"/>
            <a:ext cx="966787" cy="27463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Rout=Vs/Io</a:t>
            </a:r>
          </a:p>
        </p:txBody>
      </p:sp>
      <p:graphicFrame>
        <p:nvGraphicFramePr>
          <p:cNvPr id="35899" name="Object 61"/>
          <p:cNvGraphicFramePr>
            <a:graphicFrameLocks noChangeAspect="1"/>
          </p:cNvGraphicFramePr>
          <p:nvPr/>
        </p:nvGraphicFramePr>
        <p:xfrm>
          <a:off x="6708775" y="3716338"/>
          <a:ext cx="206057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Formel" r:id="rId11" imgW="1307532" imgH="431613" progId="Equation.3">
                  <p:embed/>
                </p:oleObj>
              </mc:Choice>
              <mc:Fallback>
                <p:oleObj name="Formel" r:id="rId11" imgW="1307532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8775" y="3716338"/>
                        <a:ext cx="2060575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900" name="Line 62"/>
          <p:cNvSpPr>
            <a:spLocks noChangeShapeType="1"/>
          </p:cNvSpPr>
          <p:nvPr/>
        </p:nvSpPr>
        <p:spPr bwMode="auto">
          <a:xfrm>
            <a:off x="1908175" y="1412875"/>
            <a:ext cx="0" cy="3603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901" name="Line 63"/>
          <p:cNvSpPr>
            <a:spLocks noChangeShapeType="1"/>
          </p:cNvSpPr>
          <p:nvPr/>
        </p:nvSpPr>
        <p:spPr bwMode="auto">
          <a:xfrm flipV="1">
            <a:off x="5724525" y="4221163"/>
            <a:ext cx="863600" cy="12239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902" name="Text Box 64"/>
          <p:cNvSpPr txBox="1">
            <a:spLocks noChangeArrowheads="1"/>
          </p:cNvSpPr>
          <p:nvPr/>
        </p:nvSpPr>
        <p:spPr bwMode="auto">
          <a:xfrm>
            <a:off x="6480175" y="2205038"/>
            <a:ext cx="1757363" cy="27463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Voltage sorce at output</a:t>
            </a:r>
          </a:p>
        </p:txBody>
      </p:sp>
      <p:sp>
        <p:nvSpPr>
          <p:cNvPr id="35903" name="Text Box 65"/>
          <p:cNvSpPr txBox="1">
            <a:spLocks noChangeArrowheads="1"/>
          </p:cNvSpPr>
          <p:nvPr/>
        </p:nvSpPr>
        <p:spPr bwMode="auto">
          <a:xfrm>
            <a:off x="6148388" y="836613"/>
            <a:ext cx="1552575" cy="27463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Current is measured</a:t>
            </a:r>
          </a:p>
        </p:txBody>
      </p:sp>
      <p:sp>
        <p:nvSpPr>
          <p:cNvPr id="35904" name="Line 66"/>
          <p:cNvSpPr>
            <a:spLocks noChangeShapeType="1"/>
          </p:cNvSpPr>
          <p:nvPr/>
        </p:nvSpPr>
        <p:spPr bwMode="auto">
          <a:xfrm>
            <a:off x="6011863" y="1773238"/>
            <a:ext cx="0" cy="10080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905" name="Line 67"/>
          <p:cNvSpPr>
            <a:spLocks noChangeShapeType="1"/>
          </p:cNvSpPr>
          <p:nvPr/>
        </p:nvSpPr>
        <p:spPr bwMode="auto">
          <a:xfrm>
            <a:off x="4572000" y="2781300"/>
            <a:ext cx="14398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906" name="Line 68"/>
          <p:cNvSpPr>
            <a:spLocks noChangeShapeType="1"/>
          </p:cNvSpPr>
          <p:nvPr/>
        </p:nvSpPr>
        <p:spPr bwMode="auto">
          <a:xfrm>
            <a:off x="4572000" y="3141663"/>
            <a:ext cx="15843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907" name="Line 69"/>
          <p:cNvSpPr>
            <a:spLocks noChangeShapeType="1"/>
          </p:cNvSpPr>
          <p:nvPr/>
        </p:nvSpPr>
        <p:spPr bwMode="auto">
          <a:xfrm>
            <a:off x="6156325" y="1412875"/>
            <a:ext cx="0" cy="17287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908" name="Freeform 70"/>
          <p:cNvSpPr>
            <a:spLocks/>
          </p:cNvSpPr>
          <p:nvPr/>
        </p:nvSpPr>
        <p:spPr bwMode="auto">
          <a:xfrm>
            <a:off x="7596188" y="1243013"/>
            <a:ext cx="654050" cy="406400"/>
          </a:xfrm>
          <a:custGeom>
            <a:avLst/>
            <a:gdLst>
              <a:gd name="T0" fmla="*/ 0 w 412"/>
              <a:gd name="T1" fmla="*/ 612398763 h 256"/>
              <a:gd name="T2" fmla="*/ 884575638 w 412"/>
              <a:gd name="T3" fmla="*/ 567035950 h 256"/>
              <a:gd name="T4" fmla="*/ 924898138 w 412"/>
              <a:gd name="T5" fmla="*/ 143649700 h 256"/>
              <a:gd name="T6" fmla="*/ 642640638 w 412"/>
              <a:gd name="T7" fmla="*/ 2520950 h 256"/>
              <a:gd name="T8" fmla="*/ 229335013 w 412"/>
              <a:gd name="T9" fmla="*/ 156249688 h 2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2" h="256">
                <a:moveTo>
                  <a:pt x="0" y="243"/>
                </a:moveTo>
                <a:cubicBezTo>
                  <a:pt x="58" y="240"/>
                  <a:pt x="290" y="256"/>
                  <a:pt x="351" y="225"/>
                </a:cubicBezTo>
                <a:cubicBezTo>
                  <a:pt x="412" y="194"/>
                  <a:pt x="383" y="94"/>
                  <a:pt x="367" y="57"/>
                </a:cubicBezTo>
                <a:cubicBezTo>
                  <a:pt x="351" y="20"/>
                  <a:pt x="301" y="0"/>
                  <a:pt x="255" y="1"/>
                </a:cubicBezTo>
                <a:cubicBezTo>
                  <a:pt x="209" y="2"/>
                  <a:pt x="125" y="49"/>
                  <a:pt x="91" y="62"/>
                </a:cubicBezTo>
              </a:path>
            </a:pathLst>
          </a:custGeom>
          <a:noFill/>
          <a:ln w="22225" cap="flat" cmpd="sng">
            <a:solidFill>
              <a:srgbClr val="FF9900"/>
            </a:solidFill>
            <a:prstDash val="solid"/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909" name="Freeform 71"/>
          <p:cNvSpPr>
            <a:spLocks/>
          </p:cNvSpPr>
          <p:nvPr/>
        </p:nvSpPr>
        <p:spPr bwMode="auto">
          <a:xfrm>
            <a:off x="3059113" y="860425"/>
            <a:ext cx="4033837" cy="336550"/>
          </a:xfrm>
          <a:custGeom>
            <a:avLst/>
            <a:gdLst>
              <a:gd name="T0" fmla="*/ 0 w 2541"/>
              <a:gd name="T1" fmla="*/ 420866888 h 212"/>
              <a:gd name="T2" fmla="*/ 1716225400 w 2541"/>
              <a:gd name="T3" fmla="*/ 75604688 h 212"/>
              <a:gd name="T4" fmla="*/ 2147483647 w 2541"/>
              <a:gd name="T5" fmla="*/ 75604688 h 212"/>
              <a:gd name="T6" fmla="*/ 2147483647 w 2541"/>
              <a:gd name="T7" fmla="*/ 534273125 h 2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41" h="212">
                <a:moveTo>
                  <a:pt x="0" y="167"/>
                </a:moveTo>
                <a:cubicBezTo>
                  <a:pt x="193" y="110"/>
                  <a:pt x="386" y="53"/>
                  <a:pt x="681" y="30"/>
                </a:cubicBezTo>
                <a:cubicBezTo>
                  <a:pt x="976" y="7"/>
                  <a:pt x="1459" y="0"/>
                  <a:pt x="1769" y="30"/>
                </a:cubicBezTo>
                <a:cubicBezTo>
                  <a:pt x="2079" y="60"/>
                  <a:pt x="2310" y="136"/>
                  <a:pt x="2541" y="212"/>
                </a:cubicBezTo>
              </a:path>
            </a:pathLst>
          </a:custGeom>
          <a:noFill/>
          <a:ln w="22225" cap="flat" cmpd="sng">
            <a:solidFill>
              <a:srgbClr val="FF9900"/>
            </a:solidFill>
            <a:prstDash val="solid"/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910" name="Freeform 72"/>
          <p:cNvSpPr>
            <a:spLocks/>
          </p:cNvSpPr>
          <p:nvPr/>
        </p:nvSpPr>
        <p:spPr bwMode="auto">
          <a:xfrm>
            <a:off x="2903538" y="1844675"/>
            <a:ext cx="4189412" cy="492125"/>
          </a:xfrm>
          <a:custGeom>
            <a:avLst/>
            <a:gdLst>
              <a:gd name="T0" fmla="*/ 2147483647 w 2639"/>
              <a:gd name="T1" fmla="*/ 0 h 310"/>
              <a:gd name="T2" fmla="*/ 2147483647 w 2639"/>
              <a:gd name="T3" fmla="*/ 685482500 h 310"/>
              <a:gd name="T4" fmla="*/ 705643666 w 2639"/>
              <a:gd name="T5" fmla="*/ 572076263 h 310"/>
              <a:gd name="T6" fmla="*/ 246975283 w 2639"/>
              <a:gd name="T7" fmla="*/ 113407825 h 31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39" h="310">
                <a:moveTo>
                  <a:pt x="2639" y="0"/>
                </a:moveTo>
                <a:cubicBezTo>
                  <a:pt x="2404" y="117"/>
                  <a:pt x="2170" y="234"/>
                  <a:pt x="1777" y="272"/>
                </a:cubicBezTo>
                <a:cubicBezTo>
                  <a:pt x="1384" y="310"/>
                  <a:pt x="560" y="265"/>
                  <a:pt x="280" y="227"/>
                </a:cubicBezTo>
                <a:cubicBezTo>
                  <a:pt x="0" y="189"/>
                  <a:pt x="49" y="117"/>
                  <a:pt x="98" y="45"/>
                </a:cubicBezTo>
              </a:path>
            </a:pathLst>
          </a:custGeom>
          <a:noFill/>
          <a:ln w="22225" cap="flat" cmpd="sng">
            <a:solidFill>
              <a:srgbClr val="99CCFF"/>
            </a:solidFill>
            <a:prstDash val="solid"/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911" name="Freeform 73"/>
          <p:cNvSpPr>
            <a:spLocks/>
          </p:cNvSpPr>
          <p:nvPr/>
        </p:nvSpPr>
        <p:spPr bwMode="auto">
          <a:xfrm>
            <a:off x="2987675" y="176213"/>
            <a:ext cx="4824413" cy="949325"/>
          </a:xfrm>
          <a:custGeom>
            <a:avLst/>
            <a:gdLst>
              <a:gd name="T0" fmla="*/ 2147483647 w 3039"/>
              <a:gd name="T1" fmla="*/ 1507053438 h 598"/>
              <a:gd name="T2" fmla="*/ 2147483647 w 3039"/>
              <a:gd name="T3" fmla="*/ 476310325 h 598"/>
              <a:gd name="T4" fmla="*/ 2147483647 w 3039"/>
              <a:gd name="T5" fmla="*/ 20161250 h 598"/>
              <a:gd name="T6" fmla="*/ 1028223857 w 3039"/>
              <a:gd name="T7" fmla="*/ 592237513 h 598"/>
              <a:gd name="T8" fmla="*/ 0 w 3039"/>
              <a:gd name="T9" fmla="*/ 1507053438 h 5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39" h="598">
                <a:moveTo>
                  <a:pt x="3039" y="598"/>
                </a:moveTo>
                <a:cubicBezTo>
                  <a:pt x="2925" y="442"/>
                  <a:pt x="2812" y="287"/>
                  <a:pt x="2540" y="189"/>
                </a:cubicBezTo>
                <a:cubicBezTo>
                  <a:pt x="2268" y="91"/>
                  <a:pt x="1761" y="0"/>
                  <a:pt x="1406" y="8"/>
                </a:cubicBezTo>
                <a:cubicBezTo>
                  <a:pt x="1051" y="16"/>
                  <a:pt x="642" y="137"/>
                  <a:pt x="408" y="235"/>
                </a:cubicBezTo>
                <a:cubicBezTo>
                  <a:pt x="174" y="333"/>
                  <a:pt x="87" y="465"/>
                  <a:pt x="0" y="598"/>
                </a:cubicBezTo>
              </a:path>
            </a:pathLst>
          </a:custGeom>
          <a:noFill/>
          <a:ln w="22225" cap="flat" cmpd="sng">
            <a:solidFill>
              <a:srgbClr val="99CCFF"/>
            </a:solidFill>
            <a:prstDash val="solid"/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" name="Textfeld 74"/>
          <p:cNvSpPr txBox="1"/>
          <p:nvPr/>
        </p:nvSpPr>
        <p:spPr>
          <a:xfrm>
            <a:off x="152400" y="3429000"/>
            <a:ext cx="259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Zwei Möglichkeiten um </a:t>
            </a:r>
            <a:r>
              <a:rPr lang="de-DE" dirty="0" err="1" smtClean="0"/>
              <a:t>Rout</a:t>
            </a:r>
            <a:r>
              <a:rPr lang="de-DE" dirty="0" smtClean="0"/>
              <a:t> zu rechnen</a:t>
            </a:r>
          </a:p>
          <a:p>
            <a:pPr algn="l"/>
            <a:r>
              <a:rPr lang="de-DE" dirty="0" smtClean="0"/>
              <a:t>Vs Quelle am Ausgang, </a:t>
            </a:r>
            <a:r>
              <a:rPr lang="de-DE" dirty="0" err="1" smtClean="0"/>
              <a:t>Io</a:t>
            </a:r>
            <a:r>
              <a:rPr lang="de-DE" dirty="0" smtClean="0"/>
              <a:t> wird gerechnet</a:t>
            </a:r>
          </a:p>
          <a:p>
            <a:pPr algn="l"/>
            <a:r>
              <a:rPr lang="de-DE" dirty="0" smtClean="0"/>
              <a:t>Erste Formel wird hergeleitet</a:t>
            </a:r>
          </a:p>
        </p:txBody>
      </p:sp>
    </p:spTree>
    <p:extLst>
      <p:ext uri="{BB962C8B-B14F-4D97-AF65-F5344CB8AC3E}">
        <p14:creationId xmlns:p14="http://schemas.microsoft.com/office/powerpoint/2010/main" val="164737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2B027E6-057D-4DB1-921A-2D78D4026F51}" type="slidenum">
              <a:rPr lang="de-DE" altLang="de-DE" sz="1400">
                <a:latin typeface="Arial" charset="0"/>
              </a:rPr>
              <a:pPr/>
              <a:t>6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6868" name="Rectangle 2"/>
          <p:cNvSpPr>
            <a:spLocks noChangeArrowheads="1"/>
          </p:cNvSpPr>
          <p:nvPr/>
        </p:nvSpPr>
        <p:spPr bwMode="auto">
          <a:xfrm>
            <a:off x="8101013" y="3644900"/>
            <a:ext cx="503237" cy="35877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6869" name="Rectangle 3"/>
          <p:cNvSpPr>
            <a:spLocks noChangeArrowheads="1"/>
          </p:cNvSpPr>
          <p:nvPr/>
        </p:nvSpPr>
        <p:spPr bwMode="auto">
          <a:xfrm>
            <a:off x="7380288" y="3716338"/>
            <a:ext cx="287337" cy="64928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68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Output impedance (t</a:t>
            </a:r>
            <a:r>
              <a:rPr lang="de-DE" altLang="de-DE" baseline="-25000" smtClean="0"/>
              <a:t>11</a:t>
            </a:r>
            <a:r>
              <a:rPr lang="de-DE" altLang="de-DE" smtClean="0"/>
              <a:t>)</a:t>
            </a:r>
            <a:endParaRPr lang="de-DE" altLang="de-DE" baseline="-25000" smtClean="0"/>
          </a:p>
        </p:txBody>
      </p:sp>
      <p:sp>
        <p:nvSpPr>
          <p:cNvPr id="36871" name="Line 6"/>
          <p:cNvSpPr>
            <a:spLocks noChangeShapeType="1"/>
          </p:cNvSpPr>
          <p:nvPr/>
        </p:nvSpPr>
        <p:spPr bwMode="auto">
          <a:xfrm>
            <a:off x="2916238" y="1412875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72" name="Line 7"/>
          <p:cNvSpPr>
            <a:spLocks noChangeShapeType="1"/>
          </p:cNvSpPr>
          <p:nvPr/>
        </p:nvSpPr>
        <p:spPr bwMode="auto">
          <a:xfrm>
            <a:off x="2916238" y="1773238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73" name="Rectangle 8"/>
          <p:cNvSpPr>
            <a:spLocks noChangeArrowheads="1"/>
          </p:cNvSpPr>
          <p:nvPr/>
        </p:nvSpPr>
        <p:spPr bwMode="auto">
          <a:xfrm>
            <a:off x="3563938" y="1125538"/>
            <a:ext cx="1008062" cy="935037"/>
          </a:xfrm>
          <a:prstGeom prst="rect">
            <a:avLst/>
          </a:prstGeom>
          <a:solidFill>
            <a:srgbClr val="FFFF00"/>
          </a:solidFill>
          <a:ln w="22225" algn="ctr">
            <a:solidFill>
              <a:schemeClr val="tx1"/>
            </a:solidFill>
            <a:prstDash val="sysDot"/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4572000" y="141287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4572000" y="1773238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3563938" y="2493963"/>
            <a:ext cx="1008062" cy="935037"/>
          </a:xfrm>
          <a:prstGeom prst="rect">
            <a:avLst/>
          </a:prstGeom>
          <a:solidFill>
            <a:srgbClr val="00CC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Feedback</a:t>
            </a: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4572000" y="3141663"/>
            <a:ext cx="11525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3059113" y="278130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>
            <a:off x="3059113" y="314166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2700338" y="2060575"/>
            <a:ext cx="0" cy="5762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2411413" y="2060575"/>
            <a:ext cx="0" cy="5762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3059113" y="278130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 flipH="1">
            <a:off x="3059113" y="314166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84" name="Line 20"/>
          <p:cNvSpPr>
            <a:spLocks noChangeShapeType="1"/>
          </p:cNvSpPr>
          <p:nvPr/>
        </p:nvSpPr>
        <p:spPr bwMode="auto">
          <a:xfrm flipH="1">
            <a:off x="2700338" y="27813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85" name="Line 21"/>
          <p:cNvSpPr>
            <a:spLocks noChangeShapeType="1"/>
          </p:cNvSpPr>
          <p:nvPr/>
        </p:nvSpPr>
        <p:spPr bwMode="auto">
          <a:xfrm flipH="1">
            <a:off x="2700338" y="256540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H="1">
            <a:off x="2411413" y="2565400"/>
            <a:ext cx="0" cy="5762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2411413" y="3141663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1908175" y="1412875"/>
            <a:ext cx="2889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89" name="Line 25"/>
          <p:cNvSpPr>
            <a:spLocks noChangeShapeType="1"/>
          </p:cNvSpPr>
          <p:nvPr/>
        </p:nvSpPr>
        <p:spPr bwMode="auto">
          <a:xfrm>
            <a:off x="1908175" y="1773238"/>
            <a:ext cx="2889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90" name="Line 26"/>
          <p:cNvSpPr>
            <a:spLocks noChangeShapeType="1"/>
          </p:cNvSpPr>
          <p:nvPr/>
        </p:nvSpPr>
        <p:spPr bwMode="auto">
          <a:xfrm>
            <a:off x="5940425" y="1412875"/>
            <a:ext cx="2873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>
            <a:off x="5940425" y="1773238"/>
            <a:ext cx="2873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92" name="Text Box 28"/>
          <p:cNvSpPr txBox="1">
            <a:spLocks noChangeArrowheads="1"/>
          </p:cNvSpPr>
          <p:nvPr/>
        </p:nvSpPr>
        <p:spPr bwMode="auto">
          <a:xfrm>
            <a:off x="3235325" y="1125538"/>
            <a:ext cx="3905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Xi*</a:t>
            </a:r>
          </a:p>
        </p:txBody>
      </p:sp>
      <p:sp>
        <p:nvSpPr>
          <p:cNvPr id="36893" name="Line 29"/>
          <p:cNvSpPr>
            <a:spLocks noChangeShapeType="1"/>
          </p:cNvSpPr>
          <p:nvPr/>
        </p:nvSpPr>
        <p:spPr bwMode="auto">
          <a:xfrm>
            <a:off x="3348038" y="1412875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94" name="Line 30"/>
          <p:cNvSpPr>
            <a:spLocks noChangeShapeType="1"/>
          </p:cNvSpPr>
          <p:nvPr/>
        </p:nvSpPr>
        <p:spPr bwMode="auto">
          <a:xfrm>
            <a:off x="3348038" y="1773238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95" name="Text Box 31"/>
          <p:cNvSpPr txBox="1">
            <a:spLocks noChangeArrowheads="1"/>
          </p:cNvSpPr>
          <p:nvPr/>
        </p:nvSpPr>
        <p:spPr bwMode="auto">
          <a:xfrm>
            <a:off x="7019925" y="981075"/>
            <a:ext cx="3238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Io</a:t>
            </a:r>
          </a:p>
        </p:txBody>
      </p:sp>
      <p:sp>
        <p:nvSpPr>
          <p:cNvPr id="36896" name="Line 32"/>
          <p:cNvSpPr>
            <a:spLocks noChangeShapeType="1"/>
          </p:cNvSpPr>
          <p:nvPr/>
        </p:nvSpPr>
        <p:spPr bwMode="auto">
          <a:xfrm>
            <a:off x="6227763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97" name="Line 33"/>
          <p:cNvSpPr>
            <a:spLocks noChangeShapeType="1"/>
          </p:cNvSpPr>
          <p:nvPr/>
        </p:nvSpPr>
        <p:spPr bwMode="auto">
          <a:xfrm>
            <a:off x="6227763" y="1773238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98" name="Line 34"/>
          <p:cNvSpPr>
            <a:spLocks noChangeShapeType="1"/>
          </p:cNvSpPr>
          <p:nvPr/>
        </p:nvSpPr>
        <p:spPr bwMode="auto">
          <a:xfrm>
            <a:off x="6443663" y="1773238"/>
            <a:ext cx="8651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99" name="Line 35"/>
          <p:cNvSpPr>
            <a:spLocks noChangeShapeType="1"/>
          </p:cNvSpPr>
          <p:nvPr/>
        </p:nvSpPr>
        <p:spPr bwMode="auto">
          <a:xfrm>
            <a:off x="6443663" y="1412875"/>
            <a:ext cx="8651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00" name="Oval 36"/>
          <p:cNvSpPr>
            <a:spLocks noChangeArrowheads="1"/>
          </p:cNvSpPr>
          <p:nvPr/>
        </p:nvSpPr>
        <p:spPr bwMode="auto">
          <a:xfrm>
            <a:off x="7235825" y="1484313"/>
            <a:ext cx="142875" cy="215900"/>
          </a:xfrm>
          <a:prstGeom prst="ellipse">
            <a:avLst/>
          </a:prstGeom>
          <a:solidFill>
            <a:srgbClr val="FF00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6901" name="Line 37"/>
          <p:cNvSpPr>
            <a:spLocks noChangeShapeType="1"/>
          </p:cNvSpPr>
          <p:nvPr/>
        </p:nvSpPr>
        <p:spPr bwMode="auto">
          <a:xfrm>
            <a:off x="7307263" y="1412875"/>
            <a:ext cx="0" cy="714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02" name="Line 38"/>
          <p:cNvSpPr>
            <a:spLocks noChangeShapeType="1"/>
          </p:cNvSpPr>
          <p:nvPr/>
        </p:nvSpPr>
        <p:spPr bwMode="auto">
          <a:xfrm>
            <a:off x="7307263" y="1700213"/>
            <a:ext cx="0" cy="714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03" name="Text Box 39"/>
          <p:cNvSpPr txBox="1">
            <a:spLocks noChangeArrowheads="1"/>
          </p:cNvSpPr>
          <p:nvPr/>
        </p:nvSpPr>
        <p:spPr bwMode="auto">
          <a:xfrm>
            <a:off x="7297738" y="1844675"/>
            <a:ext cx="342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Vs</a:t>
            </a:r>
          </a:p>
        </p:txBody>
      </p:sp>
      <p:sp>
        <p:nvSpPr>
          <p:cNvPr id="36904" name="Line 40"/>
          <p:cNvSpPr>
            <a:spLocks noChangeShapeType="1"/>
          </p:cNvSpPr>
          <p:nvPr/>
        </p:nvSpPr>
        <p:spPr bwMode="auto">
          <a:xfrm flipH="1">
            <a:off x="6804025" y="1268413"/>
            <a:ext cx="288925" cy="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36905" name="Object 42"/>
          <p:cNvGraphicFramePr>
            <a:graphicFrameLocks noChangeAspect="1"/>
          </p:cNvGraphicFramePr>
          <p:nvPr/>
        </p:nvGraphicFramePr>
        <p:xfrm>
          <a:off x="6708775" y="3716338"/>
          <a:ext cx="206057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Formel" r:id="rId3" imgW="1307532" imgH="431613" progId="Equation.3">
                  <p:embed/>
                </p:oleObj>
              </mc:Choice>
              <mc:Fallback>
                <p:oleObj name="Formel" r:id="rId3" imgW="1307532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8775" y="3716338"/>
                        <a:ext cx="2060575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906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811217"/>
              </p:ext>
            </p:extLst>
          </p:nvPr>
        </p:nvGraphicFramePr>
        <p:xfrm>
          <a:off x="1708150" y="4992687"/>
          <a:ext cx="1698625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Formel" r:id="rId5" imgW="1079500" imgH="508000" progId="Equation.3">
                  <p:embed/>
                </p:oleObj>
              </mc:Choice>
              <mc:Fallback>
                <p:oleObj name="Formel" r:id="rId5" imgW="10795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8150" y="4992687"/>
                        <a:ext cx="1698625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907" name="Text Box 44"/>
          <p:cNvSpPr txBox="1">
            <a:spLocks noChangeArrowheads="1"/>
          </p:cNvSpPr>
          <p:nvPr/>
        </p:nvSpPr>
        <p:spPr bwMode="auto">
          <a:xfrm>
            <a:off x="5086350" y="4581525"/>
            <a:ext cx="1639888" cy="27463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Dead gain impedance</a:t>
            </a:r>
          </a:p>
        </p:txBody>
      </p:sp>
      <p:sp>
        <p:nvSpPr>
          <p:cNvPr id="36908" name="Line 45"/>
          <p:cNvSpPr>
            <a:spLocks noChangeShapeType="1"/>
          </p:cNvSpPr>
          <p:nvPr/>
        </p:nvSpPr>
        <p:spPr bwMode="auto">
          <a:xfrm>
            <a:off x="4572000" y="3141663"/>
            <a:ext cx="11525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09" name="Line 46"/>
          <p:cNvSpPr>
            <a:spLocks noChangeShapeType="1"/>
          </p:cNvSpPr>
          <p:nvPr/>
        </p:nvSpPr>
        <p:spPr bwMode="auto">
          <a:xfrm>
            <a:off x="4572000" y="27813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10" name="Line 47"/>
          <p:cNvSpPr>
            <a:spLocks noChangeShapeType="1"/>
          </p:cNvSpPr>
          <p:nvPr/>
        </p:nvSpPr>
        <p:spPr bwMode="auto">
          <a:xfrm>
            <a:off x="4572000" y="3141663"/>
            <a:ext cx="11525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11" name="Line 48"/>
          <p:cNvSpPr>
            <a:spLocks noChangeShapeType="1"/>
          </p:cNvSpPr>
          <p:nvPr/>
        </p:nvSpPr>
        <p:spPr bwMode="auto">
          <a:xfrm>
            <a:off x="1908175" y="1412875"/>
            <a:ext cx="0" cy="3603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12" name="Line 49"/>
          <p:cNvSpPr>
            <a:spLocks noChangeShapeType="1"/>
          </p:cNvSpPr>
          <p:nvPr/>
        </p:nvSpPr>
        <p:spPr bwMode="auto">
          <a:xfrm>
            <a:off x="6011863" y="1773238"/>
            <a:ext cx="0" cy="10080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13" name="Line 50"/>
          <p:cNvSpPr>
            <a:spLocks noChangeShapeType="1"/>
          </p:cNvSpPr>
          <p:nvPr/>
        </p:nvSpPr>
        <p:spPr bwMode="auto">
          <a:xfrm>
            <a:off x="4572000" y="2781300"/>
            <a:ext cx="14398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14" name="Line 51"/>
          <p:cNvSpPr>
            <a:spLocks noChangeShapeType="1"/>
          </p:cNvSpPr>
          <p:nvPr/>
        </p:nvSpPr>
        <p:spPr bwMode="auto">
          <a:xfrm>
            <a:off x="4572000" y="3141663"/>
            <a:ext cx="15843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15" name="Line 52"/>
          <p:cNvSpPr>
            <a:spLocks noChangeShapeType="1"/>
          </p:cNvSpPr>
          <p:nvPr/>
        </p:nvSpPr>
        <p:spPr bwMode="auto">
          <a:xfrm>
            <a:off x="6156325" y="1412875"/>
            <a:ext cx="0" cy="17287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16" name="Line 53"/>
          <p:cNvSpPr>
            <a:spLocks noChangeShapeType="1"/>
          </p:cNvSpPr>
          <p:nvPr/>
        </p:nvSpPr>
        <p:spPr bwMode="auto">
          <a:xfrm>
            <a:off x="3348038" y="1412875"/>
            <a:ext cx="0" cy="3603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917" name="Text Box 54"/>
          <p:cNvSpPr txBox="1">
            <a:spLocks noChangeArrowheads="1"/>
          </p:cNvSpPr>
          <p:nvPr/>
        </p:nvSpPr>
        <p:spPr bwMode="auto">
          <a:xfrm>
            <a:off x="6300788" y="2565400"/>
            <a:ext cx="966787" cy="27463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Rout=Vs/Io</a:t>
            </a:r>
          </a:p>
        </p:txBody>
      </p:sp>
      <p:sp>
        <p:nvSpPr>
          <p:cNvPr id="36918" name="Rectangle 55"/>
          <p:cNvSpPr>
            <a:spLocks noChangeArrowheads="1"/>
          </p:cNvSpPr>
          <p:nvPr/>
        </p:nvSpPr>
        <p:spPr bwMode="auto">
          <a:xfrm>
            <a:off x="2195513" y="1125538"/>
            <a:ext cx="720725" cy="935037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Passive</a:t>
            </a:r>
          </a:p>
          <a:p>
            <a:r>
              <a:rPr lang="de-DE" altLang="de-DE"/>
              <a:t>network</a:t>
            </a:r>
          </a:p>
        </p:txBody>
      </p:sp>
      <p:sp>
        <p:nvSpPr>
          <p:cNvPr id="36919" name="Rectangle 56"/>
          <p:cNvSpPr>
            <a:spLocks noChangeArrowheads="1"/>
          </p:cNvSpPr>
          <p:nvPr/>
        </p:nvSpPr>
        <p:spPr bwMode="auto">
          <a:xfrm>
            <a:off x="5219700" y="1125538"/>
            <a:ext cx="720725" cy="935037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Passive</a:t>
            </a:r>
          </a:p>
          <a:p>
            <a:r>
              <a:rPr lang="de-DE" altLang="de-DE"/>
              <a:t>network</a:t>
            </a:r>
          </a:p>
        </p:txBody>
      </p:sp>
      <p:sp>
        <p:nvSpPr>
          <p:cNvPr id="55" name="Textfeld 54"/>
          <p:cNvSpPr txBox="1"/>
          <p:nvPr/>
        </p:nvSpPr>
        <p:spPr>
          <a:xfrm>
            <a:off x="152400" y="34290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Bedeutung vom Faktor 1/t11</a:t>
            </a:r>
          </a:p>
          <a:p>
            <a:pPr algn="l"/>
            <a:r>
              <a:rPr lang="de-DE" dirty="0" smtClean="0"/>
              <a:t>Strom </a:t>
            </a:r>
            <a:r>
              <a:rPr lang="de-DE" dirty="0" err="1" smtClean="0"/>
              <a:t>Io</a:t>
            </a:r>
            <a:r>
              <a:rPr lang="de-DE" dirty="0" smtClean="0"/>
              <a:t> wenn </a:t>
            </a:r>
            <a:r>
              <a:rPr lang="de-DE" dirty="0"/>
              <a:t>x</a:t>
            </a:r>
            <a:r>
              <a:rPr lang="de-DE" dirty="0" smtClean="0"/>
              <a:t>i* aus ist</a:t>
            </a:r>
          </a:p>
          <a:p>
            <a:pPr algn="l"/>
            <a:r>
              <a:rPr lang="de-DE" dirty="0" smtClean="0"/>
              <a:t>Widerstand vom ausgeschaltetem Verstärker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559517"/>
              </p:ext>
            </p:extLst>
          </p:nvPr>
        </p:nvGraphicFramePr>
        <p:xfrm>
          <a:off x="228600" y="2971800"/>
          <a:ext cx="15605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Formel" r:id="rId7" imgW="1040948" imgH="253890" progId="Equation.3">
                  <p:embed/>
                </p:oleObj>
              </mc:Choice>
              <mc:Fallback>
                <p:oleObj name="Formel" r:id="rId7" imgW="1040948" imgH="25389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971800"/>
                        <a:ext cx="1560513" cy="381000"/>
                      </a:xfrm>
                      <a:prstGeom prst="rect">
                        <a:avLst/>
                      </a:prstGeom>
                      <a:solidFill>
                        <a:srgbClr val="FF99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5376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316C35F-E697-4043-88CD-47FE5E2E7932}" type="slidenum">
              <a:rPr lang="de-DE" altLang="de-DE" sz="1400">
                <a:latin typeface="Arial" charset="0"/>
              </a:rPr>
              <a:pPr/>
              <a:t>7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7892" name="Oval 72"/>
          <p:cNvSpPr>
            <a:spLocks noChangeArrowheads="1"/>
          </p:cNvSpPr>
          <p:nvPr/>
        </p:nvSpPr>
        <p:spPr bwMode="auto">
          <a:xfrm>
            <a:off x="1547813" y="5875338"/>
            <a:ext cx="431800" cy="433387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round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7893" name="Oval 71"/>
          <p:cNvSpPr>
            <a:spLocks noChangeArrowheads="1"/>
          </p:cNvSpPr>
          <p:nvPr/>
        </p:nvSpPr>
        <p:spPr bwMode="auto">
          <a:xfrm>
            <a:off x="1476375" y="5300663"/>
            <a:ext cx="431800" cy="433387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round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7894" name="Rectangle 2"/>
          <p:cNvSpPr>
            <a:spLocks noChangeArrowheads="1"/>
          </p:cNvSpPr>
          <p:nvPr/>
        </p:nvSpPr>
        <p:spPr bwMode="auto">
          <a:xfrm>
            <a:off x="8101013" y="3644900"/>
            <a:ext cx="503237" cy="35877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78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Output impedance (t</a:t>
            </a:r>
            <a:r>
              <a:rPr lang="de-DE" altLang="de-DE" baseline="-25000" smtClean="0"/>
              <a:t>12 </a:t>
            </a:r>
            <a:r>
              <a:rPr lang="de-DE" altLang="de-DE" smtClean="0"/>
              <a:t>t</a:t>
            </a:r>
            <a:r>
              <a:rPr lang="de-DE" altLang="de-DE" baseline="-25000" smtClean="0"/>
              <a:t>22</a:t>
            </a:r>
            <a:r>
              <a:rPr lang="de-DE" altLang="de-DE" smtClean="0"/>
              <a:t>)</a:t>
            </a:r>
          </a:p>
        </p:txBody>
      </p:sp>
      <p:sp>
        <p:nvSpPr>
          <p:cNvPr id="37896" name="Line 5"/>
          <p:cNvSpPr>
            <a:spLocks noChangeShapeType="1"/>
          </p:cNvSpPr>
          <p:nvPr/>
        </p:nvSpPr>
        <p:spPr bwMode="auto">
          <a:xfrm>
            <a:off x="2916238" y="1412875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897" name="Line 6"/>
          <p:cNvSpPr>
            <a:spLocks noChangeShapeType="1"/>
          </p:cNvSpPr>
          <p:nvPr/>
        </p:nvSpPr>
        <p:spPr bwMode="auto">
          <a:xfrm>
            <a:off x="2916238" y="1773238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898" name="Rectangle 7"/>
          <p:cNvSpPr>
            <a:spLocks noChangeArrowheads="1"/>
          </p:cNvSpPr>
          <p:nvPr/>
        </p:nvSpPr>
        <p:spPr bwMode="auto">
          <a:xfrm>
            <a:off x="3563938" y="1125538"/>
            <a:ext cx="1008062" cy="935037"/>
          </a:xfrm>
          <a:prstGeom prst="rect">
            <a:avLst/>
          </a:prstGeom>
          <a:solidFill>
            <a:srgbClr val="FFFF00"/>
          </a:solidFill>
          <a:ln w="22225" algn="ctr">
            <a:solidFill>
              <a:schemeClr val="tx1"/>
            </a:solidFill>
            <a:prstDash val="sysDot"/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7899" name="Line 9"/>
          <p:cNvSpPr>
            <a:spLocks noChangeShapeType="1"/>
          </p:cNvSpPr>
          <p:nvPr/>
        </p:nvSpPr>
        <p:spPr bwMode="auto">
          <a:xfrm>
            <a:off x="4572000" y="141287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00" name="Line 10"/>
          <p:cNvSpPr>
            <a:spLocks noChangeShapeType="1"/>
          </p:cNvSpPr>
          <p:nvPr/>
        </p:nvSpPr>
        <p:spPr bwMode="auto">
          <a:xfrm>
            <a:off x="4572000" y="1773238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01" name="Rectangle 11"/>
          <p:cNvSpPr>
            <a:spLocks noChangeArrowheads="1"/>
          </p:cNvSpPr>
          <p:nvPr/>
        </p:nvSpPr>
        <p:spPr bwMode="auto">
          <a:xfrm>
            <a:off x="3563938" y="2493963"/>
            <a:ext cx="1008062" cy="935037"/>
          </a:xfrm>
          <a:prstGeom prst="rect">
            <a:avLst/>
          </a:prstGeom>
          <a:solidFill>
            <a:srgbClr val="00CC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Feedback</a:t>
            </a:r>
          </a:p>
        </p:txBody>
      </p:sp>
      <p:sp>
        <p:nvSpPr>
          <p:cNvPr id="37902" name="Line 12"/>
          <p:cNvSpPr>
            <a:spLocks noChangeShapeType="1"/>
          </p:cNvSpPr>
          <p:nvPr/>
        </p:nvSpPr>
        <p:spPr bwMode="auto">
          <a:xfrm>
            <a:off x="4572000" y="3141663"/>
            <a:ext cx="11525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03" name="Line 13"/>
          <p:cNvSpPr>
            <a:spLocks noChangeShapeType="1"/>
          </p:cNvSpPr>
          <p:nvPr/>
        </p:nvSpPr>
        <p:spPr bwMode="auto">
          <a:xfrm>
            <a:off x="3059113" y="278130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04" name="Line 14"/>
          <p:cNvSpPr>
            <a:spLocks noChangeShapeType="1"/>
          </p:cNvSpPr>
          <p:nvPr/>
        </p:nvSpPr>
        <p:spPr bwMode="auto">
          <a:xfrm>
            <a:off x="3059113" y="314166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05" name="Line 15"/>
          <p:cNvSpPr>
            <a:spLocks noChangeShapeType="1"/>
          </p:cNvSpPr>
          <p:nvPr/>
        </p:nvSpPr>
        <p:spPr bwMode="auto">
          <a:xfrm flipH="1">
            <a:off x="2700338" y="2060575"/>
            <a:ext cx="0" cy="5762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06" name="Line 16"/>
          <p:cNvSpPr>
            <a:spLocks noChangeShapeType="1"/>
          </p:cNvSpPr>
          <p:nvPr/>
        </p:nvSpPr>
        <p:spPr bwMode="auto">
          <a:xfrm flipH="1">
            <a:off x="2411413" y="2060575"/>
            <a:ext cx="0" cy="5762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07" name="Line 17"/>
          <p:cNvSpPr>
            <a:spLocks noChangeShapeType="1"/>
          </p:cNvSpPr>
          <p:nvPr/>
        </p:nvSpPr>
        <p:spPr bwMode="auto">
          <a:xfrm flipH="1">
            <a:off x="3059113" y="278130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08" name="Line 18"/>
          <p:cNvSpPr>
            <a:spLocks noChangeShapeType="1"/>
          </p:cNvSpPr>
          <p:nvPr/>
        </p:nvSpPr>
        <p:spPr bwMode="auto">
          <a:xfrm flipH="1">
            <a:off x="3059113" y="314166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09" name="Line 19"/>
          <p:cNvSpPr>
            <a:spLocks noChangeShapeType="1"/>
          </p:cNvSpPr>
          <p:nvPr/>
        </p:nvSpPr>
        <p:spPr bwMode="auto">
          <a:xfrm flipH="1">
            <a:off x="2700338" y="27813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10" name="Line 20"/>
          <p:cNvSpPr>
            <a:spLocks noChangeShapeType="1"/>
          </p:cNvSpPr>
          <p:nvPr/>
        </p:nvSpPr>
        <p:spPr bwMode="auto">
          <a:xfrm flipH="1">
            <a:off x="2700338" y="256540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11" name="Line 21"/>
          <p:cNvSpPr>
            <a:spLocks noChangeShapeType="1"/>
          </p:cNvSpPr>
          <p:nvPr/>
        </p:nvSpPr>
        <p:spPr bwMode="auto">
          <a:xfrm flipH="1">
            <a:off x="2411413" y="2565400"/>
            <a:ext cx="0" cy="5762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12" name="Line 22"/>
          <p:cNvSpPr>
            <a:spLocks noChangeShapeType="1"/>
          </p:cNvSpPr>
          <p:nvPr/>
        </p:nvSpPr>
        <p:spPr bwMode="auto">
          <a:xfrm>
            <a:off x="2411413" y="3141663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13" name="Line 23"/>
          <p:cNvSpPr>
            <a:spLocks noChangeShapeType="1"/>
          </p:cNvSpPr>
          <p:nvPr/>
        </p:nvSpPr>
        <p:spPr bwMode="auto">
          <a:xfrm>
            <a:off x="1908175" y="1412875"/>
            <a:ext cx="2889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14" name="Line 24"/>
          <p:cNvSpPr>
            <a:spLocks noChangeShapeType="1"/>
          </p:cNvSpPr>
          <p:nvPr/>
        </p:nvSpPr>
        <p:spPr bwMode="auto">
          <a:xfrm>
            <a:off x="1908175" y="1773238"/>
            <a:ext cx="2889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15" name="Line 25"/>
          <p:cNvSpPr>
            <a:spLocks noChangeShapeType="1"/>
          </p:cNvSpPr>
          <p:nvPr/>
        </p:nvSpPr>
        <p:spPr bwMode="auto">
          <a:xfrm>
            <a:off x="5940425" y="1412875"/>
            <a:ext cx="2873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16" name="Line 26"/>
          <p:cNvSpPr>
            <a:spLocks noChangeShapeType="1"/>
          </p:cNvSpPr>
          <p:nvPr/>
        </p:nvSpPr>
        <p:spPr bwMode="auto">
          <a:xfrm>
            <a:off x="5940425" y="1773238"/>
            <a:ext cx="2873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17" name="Text Box 27"/>
          <p:cNvSpPr txBox="1">
            <a:spLocks noChangeArrowheads="1"/>
          </p:cNvSpPr>
          <p:nvPr/>
        </p:nvSpPr>
        <p:spPr bwMode="auto">
          <a:xfrm>
            <a:off x="2916238" y="1125538"/>
            <a:ext cx="3079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Xi</a:t>
            </a:r>
          </a:p>
        </p:txBody>
      </p:sp>
      <p:sp>
        <p:nvSpPr>
          <p:cNvPr id="37918" name="Line 28"/>
          <p:cNvSpPr>
            <a:spLocks noChangeShapeType="1"/>
          </p:cNvSpPr>
          <p:nvPr/>
        </p:nvSpPr>
        <p:spPr bwMode="auto">
          <a:xfrm>
            <a:off x="3348038" y="1412875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19" name="Line 29"/>
          <p:cNvSpPr>
            <a:spLocks noChangeShapeType="1"/>
          </p:cNvSpPr>
          <p:nvPr/>
        </p:nvSpPr>
        <p:spPr bwMode="auto">
          <a:xfrm>
            <a:off x="3348038" y="1773238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20" name="Line 30"/>
          <p:cNvSpPr>
            <a:spLocks noChangeShapeType="1"/>
          </p:cNvSpPr>
          <p:nvPr/>
        </p:nvSpPr>
        <p:spPr bwMode="auto">
          <a:xfrm>
            <a:off x="6227763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21" name="Line 31"/>
          <p:cNvSpPr>
            <a:spLocks noChangeShapeType="1"/>
          </p:cNvSpPr>
          <p:nvPr/>
        </p:nvSpPr>
        <p:spPr bwMode="auto">
          <a:xfrm>
            <a:off x="6227763" y="1773238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22" name="Line 32"/>
          <p:cNvSpPr>
            <a:spLocks noChangeShapeType="1"/>
          </p:cNvSpPr>
          <p:nvPr/>
        </p:nvSpPr>
        <p:spPr bwMode="auto">
          <a:xfrm>
            <a:off x="6443663" y="1773238"/>
            <a:ext cx="8651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23" name="Line 33"/>
          <p:cNvSpPr>
            <a:spLocks noChangeShapeType="1"/>
          </p:cNvSpPr>
          <p:nvPr/>
        </p:nvSpPr>
        <p:spPr bwMode="auto">
          <a:xfrm>
            <a:off x="6443663" y="1412875"/>
            <a:ext cx="8651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24" name="Line 34"/>
          <p:cNvSpPr>
            <a:spLocks noChangeShapeType="1"/>
          </p:cNvSpPr>
          <p:nvPr/>
        </p:nvSpPr>
        <p:spPr bwMode="auto">
          <a:xfrm>
            <a:off x="7307263" y="1412875"/>
            <a:ext cx="0" cy="714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25" name="Line 35"/>
          <p:cNvSpPr>
            <a:spLocks noChangeShapeType="1"/>
          </p:cNvSpPr>
          <p:nvPr/>
        </p:nvSpPr>
        <p:spPr bwMode="auto">
          <a:xfrm flipH="1">
            <a:off x="7307263" y="1412875"/>
            <a:ext cx="1587" cy="3587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37926" name="Object 36"/>
          <p:cNvGraphicFramePr>
            <a:graphicFrameLocks noChangeAspect="1"/>
          </p:cNvGraphicFramePr>
          <p:nvPr/>
        </p:nvGraphicFramePr>
        <p:xfrm>
          <a:off x="6708775" y="3716338"/>
          <a:ext cx="206057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" name="Formel" r:id="rId3" imgW="1307532" imgH="431613" progId="Equation.3">
                  <p:embed/>
                </p:oleObj>
              </mc:Choice>
              <mc:Fallback>
                <p:oleObj name="Formel" r:id="rId3" imgW="1307532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8775" y="3716338"/>
                        <a:ext cx="2060575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27" name="Object 37"/>
          <p:cNvGraphicFramePr>
            <a:graphicFrameLocks noChangeAspect="1"/>
          </p:cNvGraphicFramePr>
          <p:nvPr/>
        </p:nvGraphicFramePr>
        <p:xfrm>
          <a:off x="1497013" y="3927475"/>
          <a:ext cx="21193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7" name="Formel" r:id="rId5" imgW="1346200" imgH="533400" progId="Equation.3">
                  <p:embed/>
                </p:oleObj>
              </mc:Choice>
              <mc:Fallback>
                <p:oleObj name="Formel" r:id="rId5" imgW="1346200" imgH="53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7013" y="3927475"/>
                        <a:ext cx="2119312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28" name="Text Box 38"/>
          <p:cNvSpPr txBox="1">
            <a:spLocks noChangeArrowheads="1"/>
          </p:cNvSpPr>
          <p:nvPr/>
        </p:nvSpPr>
        <p:spPr bwMode="auto">
          <a:xfrm>
            <a:off x="5092700" y="4581525"/>
            <a:ext cx="1655763" cy="27463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Short circuit loop gain</a:t>
            </a:r>
          </a:p>
        </p:txBody>
      </p:sp>
      <p:sp>
        <p:nvSpPr>
          <p:cNvPr id="37929" name="Line 39"/>
          <p:cNvSpPr>
            <a:spLocks noChangeShapeType="1"/>
          </p:cNvSpPr>
          <p:nvPr/>
        </p:nvSpPr>
        <p:spPr bwMode="auto">
          <a:xfrm>
            <a:off x="4572000" y="3141663"/>
            <a:ext cx="11525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30" name="Line 40"/>
          <p:cNvSpPr>
            <a:spLocks noChangeShapeType="1"/>
          </p:cNvSpPr>
          <p:nvPr/>
        </p:nvSpPr>
        <p:spPr bwMode="auto">
          <a:xfrm>
            <a:off x="4572000" y="27813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31" name="Line 41"/>
          <p:cNvSpPr>
            <a:spLocks noChangeShapeType="1"/>
          </p:cNvSpPr>
          <p:nvPr/>
        </p:nvSpPr>
        <p:spPr bwMode="auto">
          <a:xfrm>
            <a:off x="4572000" y="3141663"/>
            <a:ext cx="11525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32" name="Rectangle 42"/>
          <p:cNvSpPr>
            <a:spLocks noChangeArrowheads="1"/>
          </p:cNvSpPr>
          <p:nvPr/>
        </p:nvSpPr>
        <p:spPr bwMode="auto">
          <a:xfrm>
            <a:off x="3563938" y="1125538"/>
            <a:ext cx="1008062" cy="935037"/>
          </a:xfrm>
          <a:prstGeom prst="rect">
            <a:avLst/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7933" name="Line 43"/>
          <p:cNvSpPr>
            <a:spLocks noChangeShapeType="1"/>
          </p:cNvSpPr>
          <p:nvPr/>
        </p:nvSpPr>
        <p:spPr bwMode="auto">
          <a:xfrm>
            <a:off x="3348038" y="1412875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34" name="Line 44"/>
          <p:cNvSpPr>
            <a:spLocks noChangeShapeType="1"/>
          </p:cNvSpPr>
          <p:nvPr/>
        </p:nvSpPr>
        <p:spPr bwMode="auto">
          <a:xfrm>
            <a:off x="3348038" y="1773238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35" name="Text Box 45"/>
          <p:cNvSpPr txBox="1">
            <a:spLocks noChangeArrowheads="1"/>
          </p:cNvSpPr>
          <p:nvPr/>
        </p:nvSpPr>
        <p:spPr bwMode="auto">
          <a:xfrm>
            <a:off x="3203575" y="1125538"/>
            <a:ext cx="3905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Xi*</a:t>
            </a:r>
          </a:p>
        </p:txBody>
      </p:sp>
      <p:sp>
        <p:nvSpPr>
          <p:cNvPr id="37936" name="Line 46"/>
          <p:cNvSpPr>
            <a:spLocks noChangeShapeType="1"/>
          </p:cNvSpPr>
          <p:nvPr/>
        </p:nvSpPr>
        <p:spPr bwMode="auto">
          <a:xfrm>
            <a:off x="3635375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37" name="Line 47"/>
          <p:cNvSpPr>
            <a:spLocks noChangeShapeType="1"/>
          </p:cNvSpPr>
          <p:nvPr/>
        </p:nvSpPr>
        <p:spPr bwMode="auto">
          <a:xfrm>
            <a:off x="3635375" y="1773238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38" name="Line 48"/>
          <p:cNvSpPr>
            <a:spLocks noChangeShapeType="1"/>
          </p:cNvSpPr>
          <p:nvPr/>
        </p:nvSpPr>
        <p:spPr bwMode="auto">
          <a:xfrm>
            <a:off x="4284663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39" name="Line 49"/>
          <p:cNvSpPr>
            <a:spLocks noChangeShapeType="1"/>
          </p:cNvSpPr>
          <p:nvPr/>
        </p:nvSpPr>
        <p:spPr bwMode="auto">
          <a:xfrm>
            <a:off x="4284663" y="1773238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37940" name="Group 50"/>
          <p:cNvGrpSpPr>
            <a:grpSpLocks/>
          </p:cNvGrpSpPr>
          <p:nvPr/>
        </p:nvGrpSpPr>
        <p:grpSpPr bwMode="auto">
          <a:xfrm>
            <a:off x="4211638" y="1484313"/>
            <a:ext cx="144462" cy="215900"/>
            <a:chOff x="3560" y="2160"/>
            <a:chExt cx="92" cy="90"/>
          </a:xfrm>
        </p:grpSpPr>
        <p:sp>
          <p:nvSpPr>
            <p:cNvPr id="37961" name="Line 51"/>
            <p:cNvSpPr>
              <a:spLocks noChangeShapeType="1"/>
            </p:cNvSpPr>
            <p:nvPr/>
          </p:nvSpPr>
          <p:spPr bwMode="auto">
            <a:xfrm flipH="1">
              <a:off x="3560" y="2160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962" name="Line 52"/>
            <p:cNvSpPr>
              <a:spLocks noChangeShapeType="1"/>
            </p:cNvSpPr>
            <p:nvPr/>
          </p:nvSpPr>
          <p:spPr bwMode="auto">
            <a:xfrm>
              <a:off x="3606" y="2160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963" name="Line 53"/>
            <p:cNvSpPr>
              <a:spLocks noChangeShapeType="1"/>
            </p:cNvSpPr>
            <p:nvPr/>
          </p:nvSpPr>
          <p:spPr bwMode="auto">
            <a:xfrm flipH="1" flipV="1">
              <a:off x="3560" y="2205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964" name="Line 54"/>
            <p:cNvSpPr>
              <a:spLocks noChangeShapeType="1"/>
            </p:cNvSpPr>
            <p:nvPr/>
          </p:nvSpPr>
          <p:spPr bwMode="auto">
            <a:xfrm flipV="1">
              <a:off x="3606" y="2205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37941" name="Line 55"/>
          <p:cNvSpPr>
            <a:spLocks noChangeShapeType="1"/>
          </p:cNvSpPr>
          <p:nvPr/>
        </p:nvSpPr>
        <p:spPr bwMode="auto">
          <a:xfrm flipV="1">
            <a:off x="4284663" y="1412875"/>
            <a:ext cx="0" cy="714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42" name="Line 56"/>
          <p:cNvSpPr>
            <a:spLocks noChangeShapeType="1"/>
          </p:cNvSpPr>
          <p:nvPr/>
        </p:nvSpPr>
        <p:spPr bwMode="auto">
          <a:xfrm flipV="1">
            <a:off x="4284663" y="1700213"/>
            <a:ext cx="0" cy="714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43" name="Oval 57"/>
          <p:cNvSpPr>
            <a:spLocks noChangeArrowheads="1"/>
          </p:cNvSpPr>
          <p:nvPr/>
        </p:nvSpPr>
        <p:spPr bwMode="auto">
          <a:xfrm>
            <a:off x="3276600" y="1484313"/>
            <a:ext cx="142875" cy="215900"/>
          </a:xfrm>
          <a:prstGeom prst="ellipse">
            <a:avLst/>
          </a:prstGeom>
          <a:solidFill>
            <a:srgbClr val="FF00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7944" name="Line 58"/>
          <p:cNvSpPr>
            <a:spLocks noChangeShapeType="1"/>
          </p:cNvSpPr>
          <p:nvPr/>
        </p:nvSpPr>
        <p:spPr bwMode="auto">
          <a:xfrm flipH="1">
            <a:off x="3348038" y="14128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45" name="Line 59"/>
          <p:cNvSpPr>
            <a:spLocks noChangeShapeType="1"/>
          </p:cNvSpPr>
          <p:nvPr/>
        </p:nvSpPr>
        <p:spPr bwMode="auto">
          <a:xfrm>
            <a:off x="3348038" y="1412875"/>
            <a:ext cx="0" cy="714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46" name="Line 60"/>
          <p:cNvSpPr>
            <a:spLocks noChangeShapeType="1"/>
          </p:cNvSpPr>
          <p:nvPr/>
        </p:nvSpPr>
        <p:spPr bwMode="auto">
          <a:xfrm>
            <a:off x="3348038" y="1700213"/>
            <a:ext cx="0" cy="714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47" name="Line 61"/>
          <p:cNvSpPr>
            <a:spLocks noChangeShapeType="1"/>
          </p:cNvSpPr>
          <p:nvPr/>
        </p:nvSpPr>
        <p:spPr bwMode="auto">
          <a:xfrm>
            <a:off x="3132138" y="1412875"/>
            <a:ext cx="0" cy="360363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37948" name="Object 62"/>
          <p:cNvGraphicFramePr>
            <a:graphicFrameLocks noGrp="1" noChangeAspect="1"/>
          </p:cNvGraphicFramePr>
          <p:nvPr>
            <p:ph idx="1"/>
          </p:nvPr>
        </p:nvGraphicFramePr>
        <p:xfrm>
          <a:off x="4132263" y="5373688"/>
          <a:ext cx="1957387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8" name="Formel" r:id="rId7" imgW="1307532" imgH="431613" progId="Equation.3">
                  <p:embed/>
                </p:oleObj>
              </mc:Choice>
              <mc:Fallback>
                <p:oleObj name="Formel" r:id="rId7" imgW="1307532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2263" y="5373688"/>
                        <a:ext cx="1957387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49" name="Object 63"/>
          <p:cNvGraphicFramePr>
            <a:graphicFrameLocks noChangeAspect="1"/>
          </p:cNvGraphicFramePr>
          <p:nvPr/>
        </p:nvGraphicFramePr>
        <p:xfrm>
          <a:off x="6729413" y="5516563"/>
          <a:ext cx="1039812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9" name="Formel" r:id="rId9" imgW="660400" imgH="228600" progId="Equation.3">
                  <p:embed/>
                </p:oleObj>
              </mc:Choice>
              <mc:Fallback>
                <p:oleObj name="Formel" r:id="rId9" imgW="660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9413" y="5516563"/>
                        <a:ext cx="1039812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50" name="Line 64"/>
          <p:cNvSpPr>
            <a:spLocks noChangeShapeType="1"/>
          </p:cNvSpPr>
          <p:nvPr/>
        </p:nvSpPr>
        <p:spPr bwMode="auto">
          <a:xfrm>
            <a:off x="1908175" y="1412875"/>
            <a:ext cx="0" cy="3603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51" name="Line 65"/>
          <p:cNvSpPr>
            <a:spLocks noChangeShapeType="1"/>
          </p:cNvSpPr>
          <p:nvPr/>
        </p:nvSpPr>
        <p:spPr bwMode="auto">
          <a:xfrm>
            <a:off x="6011863" y="1773238"/>
            <a:ext cx="0" cy="10080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52" name="Line 66"/>
          <p:cNvSpPr>
            <a:spLocks noChangeShapeType="1"/>
          </p:cNvSpPr>
          <p:nvPr/>
        </p:nvSpPr>
        <p:spPr bwMode="auto">
          <a:xfrm>
            <a:off x="4572000" y="2781300"/>
            <a:ext cx="14398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53" name="Line 67"/>
          <p:cNvSpPr>
            <a:spLocks noChangeShapeType="1"/>
          </p:cNvSpPr>
          <p:nvPr/>
        </p:nvSpPr>
        <p:spPr bwMode="auto">
          <a:xfrm>
            <a:off x="4572000" y="3141663"/>
            <a:ext cx="15843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54" name="Line 68"/>
          <p:cNvSpPr>
            <a:spLocks noChangeShapeType="1"/>
          </p:cNvSpPr>
          <p:nvPr/>
        </p:nvSpPr>
        <p:spPr bwMode="auto">
          <a:xfrm>
            <a:off x="6156325" y="1412875"/>
            <a:ext cx="0" cy="17287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37955" name="Object 69"/>
          <p:cNvGraphicFramePr>
            <a:graphicFrameLocks noChangeAspect="1"/>
          </p:cNvGraphicFramePr>
          <p:nvPr/>
        </p:nvGraphicFramePr>
        <p:xfrm>
          <a:off x="611188" y="5876925"/>
          <a:ext cx="1524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0" name="Formel" r:id="rId11" imgW="1016000" imgH="228600" progId="Equation.3">
                  <p:embed/>
                </p:oleObj>
              </mc:Choice>
              <mc:Fallback>
                <p:oleObj name="Formel" r:id="rId11" imgW="1016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5876925"/>
                        <a:ext cx="15240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56" name="Object 70"/>
          <p:cNvGraphicFramePr>
            <a:graphicFrameLocks noChangeAspect="1"/>
          </p:cNvGraphicFramePr>
          <p:nvPr/>
        </p:nvGraphicFramePr>
        <p:xfrm>
          <a:off x="611188" y="5302250"/>
          <a:ext cx="15605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1" name="Formel" r:id="rId13" imgW="1040948" imgH="253890" progId="Equation.3">
                  <p:embed/>
                </p:oleObj>
              </mc:Choice>
              <mc:Fallback>
                <p:oleObj name="Formel" r:id="rId13" imgW="1040948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5302250"/>
                        <a:ext cx="156051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57" name="Line 73"/>
          <p:cNvSpPr>
            <a:spLocks noChangeShapeType="1"/>
          </p:cNvSpPr>
          <p:nvPr/>
        </p:nvSpPr>
        <p:spPr bwMode="auto">
          <a:xfrm flipV="1">
            <a:off x="1908175" y="4724400"/>
            <a:ext cx="287338" cy="4333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58" name="Line 74"/>
          <p:cNvSpPr>
            <a:spLocks noChangeShapeType="1"/>
          </p:cNvSpPr>
          <p:nvPr/>
        </p:nvSpPr>
        <p:spPr bwMode="auto">
          <a:xfrm flipV="1">
            <a:off x="1908175" y="4797425"/>
            <a:ext cx="935038" cy="3603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959" name="Rectangle 75"/>
          <p:cNvSpPr>
            <a:spLocks noChangeArrowheads="1"/>
          </p:cNvSpPr>
          <p:nvPr/>
        </p:nvSpPr>
        <p:spPr bwMode="auto">
          <a:xfrm>
            <a:off x="2195513" y="1125538"/>
            <a:ext cx="720725" cy="935037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Passive</a:t>
            </a:r>
          </a:p>
          <a:p>
            <a:r>
              <a:rPr lang="de-DE" altLang="de-DE"/>
              <a:t>network</a:t>
            </a:r>
          </a:p>
        </p:txBody>
      </p:sp>
      <p:sp>
        <p:nvSpPr>
          <p:cNvPr id="37960" name="Rectangle 76"/>
          <p:cNvSpPr>
            <a:spLocks noChangeArrowheads="1"/>
          </p:cNvSpPr>
          <p:nvPr/>
        </p:nvSpPr>
        <p:spPr bwMode="auto">
          <a:xfrm>
            <a:off x="5219700" y="1125538"/>
            <a:ext cx="720725" cy="935037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Passive</a:t>
            </a:r>
          </a:p>
          <a:p>
            <a:r>
              <a:rPr lang="de-DE" altLang="de-DE"/>
              <a:t>network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152400" y="3048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Bedeutung vom Faktor t12 t22</a:t>
            </a:r>
          </a:p>
          <a:p>
            <a:pPr algn="l"/>
            <a:r>
              <a:rPr lang="de-DE" dirty="0" smtClean="0"/>
              <a:t>Schleifenverstärkung mit Kurzschluss am Ausgang</a:t>
            </a:r>
          </a:p>
        </p:txBody>
      </p:sp>
    </p:spTree>
    <p:extLst>
      <p:ext uri="{BB962C8B-B14F-4D97-AF65-F5344CB8AC3E}">
        <p14:creationId xmlns:p14="http://schemas.microsoft.com/office/powerpoint/2010/main" val="228402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0E6A3BD-1F0A-45C7-8CA1-8D84ACBC6F2B}" type="slidenum">
              <a:rPr lang="de-DE" altLang="de-DE" sz="1400">
                <a:latin typeface="Arial" charset="0"/>
              </a:rPr>
              <a:pPr/>
              <a:t>8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8916" name="Rectangle 2"/>
          <p:cNvSpPr>
            <a:spLocks noChangeArrowheads="1"/>
          </p:cNvSpPr>
          <p:nvPr/>
        </p:nvSpPr>
        <p:spPr bwMode="auto">
          <a:xfrm>
            <a:off x="7956550" y="4078288"/>
            <a:ext cx="647700" cy="35877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8917" name="Rectangle 3"/>
          <p:cNvSpPr>
            <a:spLocks noChangeArrowheads="1"/>
          </p:cNvSpPr>
          <p:nvPr/>
        </p:nvSpPr>
        <p:spPr bwMode="auto">
          <a:xfrm>
            <a:off x="7164388" y="3716338"/>
            <a:ext cx="287337" cy="64928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89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Output impedance</a:t>
            </a:r>
          </a:p>
        </p:txBody>
      </p:sp>
      <p:sp>
        <p:nvSpPr>
          <p:cNvPr id="38919" name="Line 6"/>
          <p:cNvSpPr>
            <a:spLocks noChangeShapeType="1"/>
          </p:cNvSpPr>
          <p:nvPr/>
        </p:nvSpPr>
        <p:spPr bwMode="auto">
          <a:xfrm>
            <a:off x="2916238" y="1412875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20" name="Line 7"/>
          <p:cNvSpPr>
            <a:spLocks noChangeShapeType="1"/>
          </p:cNvSpPr>
          <p:nvPr/>
        </p:nvSpPr>
        <p:spPr bwMode="auto">
          <a:xfrm>
            <a:off x="2916238" y="1773238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21" name="Rectangle 8"/>
          <p:cNvSpPr>
            <a:spLocks noChangeArrowheads="1"/>
          </p:cNvSpPr>
          <p:nvPr/>
        </p:nvSpPr>
        <p:spPr bwMode="auto">
          <a:xfrm>
            <a:off x="3563938" y="1125538"/>
            <a:ext cx="1008062" cy="935037"/>
          </a:xfrm>
          <a:prstGeom prst="rect">
            <a:avLst/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4572000" y="141287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23" name="Line 11"/>
          <p:cNvSpPr>
            <a:spLocks noChangeShapeType="1"/>
          </p:cNvSpPr>
          <p:nvPr/>
        </p:nvSpPr>
        <p:spPr bwMode="auto">
          <a:xfrm>
            <a:off x="4572000" y="1773238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3563938" y="2493963"/>
            <a:ext cx="1008062" cy="935037"/>
          </a:xfrm>
          <a:prstGeom prst="rect">
            <a:avLst/>
          </a:prstGeom>
          <a:solidFill>
            <a:srgbClr val="00CC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Feedback</a:t>
            </a:r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>
            <a:off x="4572000" y="3141663"/>
            <a:ext cx="11525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>
            <a:off x="3059113" y="278130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>
            <a:off x="3059113" y="314166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 flipH="1">
            <a:off x="2700338" y="2060575"/>
            <a:ext cx="0" cy="5762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 flipH="1">
            <a:off x="2411413" y="2060575"/>
            <a:ext cx="0" cy="5762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30" name="Line 18"/>
          <p:cNvSpPr>
            <a:spLocks noChangeShapeType="1"/>
          </p:cNvSpPr>
          <p:nvPr/>
        </p:nvSpPr>
        <p:spPr bwMode="auto">
          <a:xfrm flipH="1">
            <a:off x="3059113" y="278130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31" name="Line 19"/>
          <p:cNvSpPr>
            <a:spLocks noChangeShapeType="1"/>
          </p:cNvSpPr>
          <p:nvPr/>
        </p:nvSpPr>
        <p:spPr bwMode="auto">
          <a:xfrm flipH="1">
            <a:off x="3059113" y="314166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32" name="Line 20"/>
          <p:cNvSpPr>
            <a:spLocks noChangeShapeType="1"/>
          </p:cNvSpPr>
          <p:nvPr/>
        </p:nvSpPr>
        <p:spPr bwMode="auto">
          <a:xfrm flipH="1">
            <a:off x="2700338" y="27813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33" name="Line 21"/>
          <p:cNvSpPr>
            <a:spLocks noChangeShapeType="1"/>
          </p:cNvSpPr>
          <p:nvPr/>
        </p:nvSpPr>
        <p:spPr bwMode="auto">
          <a:xfrm flipH="1">
            <a:off x="2700338" y="256540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34" name="Line 22"/>
          <p:cNvSpPr>
            <a:spLocks noChangeShapeType="1"/>
          </p:cNvSpPr>
          <p:nvPr/>
        </p:nvSpPr>
        <p:spPr bwMode="auto">
          <a:xfrm flipH="1">
            <a:off x="2411413" y="2565400"/>
            <a:ext cx="0" cy="5762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35" name="Line 23"/>
          <p:cNvSpPr>
            <a:spLocks noChangeShapeType="1"/>
          </p:cNvSpPr>
          <p:nvPr/>
        </p:nvSpPr>
        <p:spPr bwMode="auto">
          <a:xfrm>
            <a:off x="2411413" y="3141663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36" name="Line 24"/>
          <p:cNvSpPr>
            <a:spLocks noChangeShapeType="1"/>
          </p:cNvSpPr>
          <p:nvPr/>
        </p:nvSpPr>
        <p:spPr bwMode="auto">
          <a:xfrm>
            <a:off x="1908175" y="1412875"/>
            <a:ext cx="2889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37" name="Line 25"/>
          <p:cNvSpPr>
            <a:spLocks noChangeShapeType="1"/>
          </p:cNvSpPr>
          <p:nvPr/>
        </p:nvSpPr>
        <p:spPr bwMode="auto">
          <a:xfrm>
            <a:off x="1908175" y="1773238"/>
            <a:ext cx="2889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38" name="Line 26"/>
          <p:cNvSpPr>
            <a:spLocks noChangeShapeType="1"/>
          </p:cNvSpPr>
          <p:nvPr/>
        </p:nvSpPr>
        <p:spPr bwMode="auto">
          <a:xfrm>
            <a:off x="5940425" y="1412875"/>
            <a:ext cx="2873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39" name="Line 27"/>
          <p:cNvSpPr>
            <a:spLocks noChangeShapeType="1"/>
          </p:cNvSpPr>
          <p:nvPr/>
        </p:nvSpPr>
        <p:spPr bwMode="auto">
          <a:xfrm>
            <a:off x="5940425" y="1773238"/>
            <a:ext cx="2873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40" name="Line 28"/>
          <p:cNvSpPr>
            <a:spLocks noChangeShapeType="1"/>
          </p:cNvSpPr>
          <p:nvPr/>
        </p:nvSpPr>
        <p:spPr bwMode="auto">
          <a:xfrm>
            <a:off x="3059113" y="1412875"/>
            <a:ext cx="0" cy="3603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41" name="Text Box 29"/>
          <p:cNvSpPr txBox="1">
            <a:spLocks noChangeArrowheads="1"/>
          </p:cNvSpPr>
          <p:nvPr/>
        </p:nvSpPr>
        <p:spPr bwMode="auto">
          <a:xfrm>
            <a:off x="2916238" y="1125538"/>
            <a:ext cx="3079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Xi</a:t>
            </a:r>
          </a:p>
        </p:txBody>
      </p:sp>
      <p:sp>
        <p:nvSpPr>
          <p:cNvPr id="38942" name="Line 30"/>
          <p:cNvSpPr>
            <a:spLocks noChangeShapeType="1"/>
          </p:cNvSpPr>
          <p:nvPr/>
        </p:nvSpPr>
        <p:spPr bwMode="auto">
          <a:xfrm>
            <a:off x="3348038" y="1412875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43" name="Line 31"/>
          <p:cNvSpPr>
            <a:spLocks noChangeShapeType="1"/>
          </p:cNvSpPr>
          <p:nvPr/>
        </p:nvSpPr>
        <p:spPr bwMode="auto">
          <a:xfrm>
            <a:off x="3348038" y="1773238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44" name="Line 32"/>
          <p:cNvSpPr>
            <a:spLocks noChangeShapeType="1"/>
          </p:cNvSpPr>
          <p:nvPr/>
        </p:nvSpPr>
        <p:spPr bwMode="auto">
          <a:xfrm>
            <a:off x="3419475" y="1412875"/>
            <a:ext cx="0" cy="3603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45" name="Text Box 33"/>
          <p:cNvSpPr txBox="1">
            <a:spLocks noChangeArrowheads="1"/>
          </p:cNvSpPr>
          <p:nvPr/>
        </p:nvSpPr>
        <p:spPr bwMode="auto">
          <a:xfrm>
            <a:off x="3203575" y="1125538"/>
            <a:ext cx="3905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Xi*</a:t>
            </a:r>
          </a:p>
        </p:txBody>
      </p:sp>
      <p:sp>
        <p:nvSpPr>
          <p:cNvPr id="38946" name="Text Box 34"/>
          <p:cNvSpPr txBox="1">
            <a:spLocks noChangeArrowheads="1"/>
          </p:cNvSpPr>
          <p:nvPr/>
        </p:nvSpPr>
        <p:spPr bwMode="auto">
          <a:xfrm>
            <a:off x="6516688" y="1125538"/>
            <a:ext cx="6397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Xo=Vo</a:t>
            </a:r>
          </a:p>
        </p:txBody>
      </p:sp>
      <p:sp>
        <p:nvSpPr>
          <p:cNvPr id="38947" name="Line 35"/>
          <p:cNvSpPr>
            <a:spLocks noChangeShapeType="1"/>
          </p:cNvSpPr>
          <p:nvPr/>
        </p:nvSpPr>
        <p:spPr bwMode="auto">
          <a:xfrm>
            <a:off x="3132138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48" name="Line 36"/>
          <p:cNvSpPr>
            <a:spLocks noChangeShapeType="1"/>
          </p:cNvSpPr>
          <p:nvPr/>
        </p:nvSpPr>
        <p:spPr bwMode="auto">
          <a:xfrm>
            <a:off x="3132138" y="1773238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49" name="Line 37"/>
          <p:cNvSpPr>
            <a:spLocks noChangeShapeType="1"/>
          </p:cNvSpPr>
          <p:nvPr/>
        </p:nvSpPr>
        <p:spPr bwMode="auto">
          <a:xfrm>
            <a:off x="6227763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50" name="Line 38"/>
          <p:cNvSpPr>
            <a:spLocks noChangeShapeType="1"/>
          </p:cNvSpPr>
          <p:nvPr/>
        </p:nvSpPr>
        <p:spPr bwMode="auto">
          <a:xfrm>
            <a:off x="6227763" y="1773238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51" name="Line 39"/>
          <p:cNvSpPr>
            <a:spLocks noChangeShapeType="1"/>
          </p:cNvSpPr>
          <p:nvPr/>
        </p:nvSpPr>
        <p:spPr bwMode="auto">
          <a:xfrm>
            <a:off x="6443663" y="1773238"/>
            <a:ext cx="8651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52" name="Line 40"/>
          <p:cNvSpPr>
            <a:spLocks noChangeShapeType="1"/>
          </p:cNvSpPr>
          <p:nvPr/>
        </p:nvSpPr>
        <p:spPr bwMode="auto">
          <a:xfrm>
            <a:off x="6443663" y="1412875"/>
            <a:ext cx="8651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53" name="Line 41"/>
          <p:cNvSpPr>
            <a:spLocks noChangeShapeType="1"/>
          </p:cNvSpPr>
          <p:nvPr/>
        </p:nvSpPr>
        <p:spPr bwMode="auto">
          <a:xfrm>
            <a:off x="3635375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54" name="Line 42"/>
          <p:cNvSpPr>
            <a:spLocks noChangeShapeType="1"/>
          </p:cNvSpPr>
          <p:nvPr/>
        </p:nvSpPr>
        <p:spPr bwMode="auto">
          <a:xfrm>
            <a:off x="3635375" y="1773238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55" name="Line 43"/>
          <p:cNvSpPr>
            <a:spLocks noChangeShapeType="1"/>
          </p:cNvSpPr>
          <p:nvPr/>
        </p:nvSpPr>
        <p:spPr bwMode="auto">
          <a:xfrm>
            <a:off x="4284663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56" name="Line 44"/>
          <p:cNvSpPr>
            <a:spLocks noChangeShapeType="1"/>
          </p:cNvSpPr>
          <p:nvPr/>
        </p:nvSpPr>
        <p:spPr bwMode="auto">
          <a:xfrm>
            <a:off x="4284663" y="1773238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38957" name="Group 45"/>
          <p:cNvGrpSpPr>
            <a:grpSpLocks/>
          </p:cNvGrpSpPr>
          <p:nvPr/>
        </p:nvGrpSpPr>
        <p:grpSpPr bwMode="auto">
          <a:xfrm>
            <a:off x="4211638" y="1484313"/>
            <a:ext cx="144462" cy="215900"/>
            <a:chOff x="3560" y="2160"/>
            <a:chExt cx="92" cy="90"/>
          </a:xfrm>
        </p:grpSpPr>
        <p:sp>
          <p:nvSpPr>
            <p:cNvPr id="38983" name="Line 46"/>
            <p:cNvSpPr>
              <a:spLocks noChangeShapeType="1"/>
            </p:cNvSpPr>
            <p:nvPr/>
          </p:nvSpPr>
          <p:spPr bwMode="auto">
            <a:xfrm flipH="1">
              <a:off x="3560" y="2160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8984" name="Line 47"/>
            <p:cNvSpPr>
              <a:spLocks noChangeShapeType="1"/>
            </p:cNvSpPr>
            <p:nvPr/>
          </p:nvSpPr>
          <p:spPr bwMode="auto">
            <a:xfrm>
              <a:off x="3606" y="2160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8985" name="Line 48"/>
            <p:cNvSpPr>
              <a:spLocks noChangeShapeType="1"/>
            </p:cNvSpPr>
            <p:nvPr/>
          </p:nvSpPr>
          <p:spPr bwMode="auto">
            <a:xfrm flipH="1" flipV="1">
              <a:off x="3560" y="2205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8986" name="Line 49"/>
            <p:cNvSpPr>
              <a:spLocks noChangeShapeType="1"/>
            </p:cNvSpPr>
            <p:nvPr/>
          </p:nvSpPr>
          <p:spPr bwMode="auto">
            <a:xfrm flipV="1">
              <a:off x="3606" y="2205"/>
              <a:ext cx="46" cy="4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38958" name="Line 50"/>
          <p:cNvSpPr>
            <a:spLocks noChangeShapeType="1"/>
          </p:cNvSpPr>
          <p:nvPr/>
        </p:nvSpPr>
        <p:spPr bwMode="auto">
          <a:xfrm flipV="1">
            <a:off x="4284663" y="1412875"/>
            <a:ext cx="0" cy="714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59" name="Line 51"/>
          <p:cNvSpPr>
            <a:spLocks noChangeShapeType="1"/>
          </p:cNvSpPr>
          <p:nvPr/>
        </p:nvSpPr>
        <p:spPr bwMode="auto">
          <a:xfrm flipV="1">
            <a:off x="4284663" y="1700213"/>
            <a:ext cx="0" cy="714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38960" name="Object 52"/>
          <p:cNvGraphicFramePr>
            <a:graphicFrameLocks noGrp="1" noChangeAspect="1"/>
          </p:cNvGraphicFramePr>
          <p:nvPr>
            <p:ph idx="1"/>
          </p:nvPr>
        </p:nvGraphicFramePr>
        <p:xfrm>
          <a:off x="2627313" y="4311650"/>
          <a:ext cx="1668462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1" name="Formel" r:id="rId3" imgW="1143000" imgH="228600" progId="Equation.3">
                  <p:embed/>
                </p:oleObj>
              </mc:Choice>
              <mc:Fallback>
                <p:oleObj name="Formel" r:id="rId3" imgW="1143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4311650"/>
                        <a:ext cx="1668462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61" name="Object 53"/>
          <p:cNvGraphicFramePr>
            <a:graphicFrameLocks noChangeAspect="1"/>
          </p:cNvGraphicFramePr>
          <p:nvPr/>
        </p:nvGraphicFramePr>
        <p:xfrm>
          <a:off x="2676525" y="3789363"/>
          <a:ext cx="17510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" name="Formel" r:id="rId5" imgW="1167893" imgH="253890" progId="Equation.3">
                  <p:embed/>
                </p:oleObj>
              </mc:Choice>
              <mc:Fallback>
                <p:oleObj name="Formel" r:id="rId5" imgW="1167893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6525" y="3789363"/>
                        <a:ext cx="17510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62" name="Object 54"/>
          <p:cNvGraphicFramePr>
            <a:graphicFrameLocks noChangeAspect="1"/>
          </p:cNvGraphicFramePr>
          <p:nvPr/>
        </p:nvGraphicFramePr>
        <p:xfrm>
          <a:off x="2771775" y="4724400"/>
          <a:ext cx="838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" name="Formel" r:id="rId7" imgW="558558" imgH="253890" progId="Equation.3">
                  <p:embed/>
                </p:oleObj>
              </mc:Choice>
              <mc:Fallback>
                <p:oleObj name="Formel" r:id="rId7" imgW="558558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4724400"/>
                        <a:ext cx="8382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63" name="Object 55"/>
          <p:cNvGraphicFramePr>
            <a:graphicFrameLocks noChangeAspect="1"/>
          </p:cNvGraphicFramePr>
          <p:nvPr/>
        </p:nvGraphicFramePr>
        <p:xfrm>
          <a:off x="2757488" y="5157788"/>
          <a:ext cx="209391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Formel" r:id="rId9" imgW="1397000" imgH="431800" progId="Equation.3">
                  <p:embed/>
                </p:oleObj>
              </mc:Choice>
              <mc:Fallback>
                <p:oleObj name="Formel" r:id="rId9" imgW="1397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7488" y="5157788"/>
                        <a:ext cx="209391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64" name="Oval 56"/>
          <p:cNvSpPr>
            <a:spLocks noChangeArrowheads="1"/>
          </p:cNvSpPr>
          <p:nvPr/>
        </p:nvSpPr>
        <p:spPr bwMode="auto">
          <a:xfrm>
            <a:off x="7235825" y="1484313"/>
            <a:ext cx="144463" cy="215900"/>
          </a:xfrm>
          <a:prstGeom prst="ellipse">
            <a:avLst/>
          </a:prstGeom>
          <a:solidFill>
            <a:srgbClr val="FF00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8965" name="Line 57"/>
          <p:cNvSpPr>
            <a:spLocks noChangeShapeType="1"/>
          </p:cNvSpPr>
          <p:nvPr/>
        </p:nvSpPr>
        <p:spPr bwMode="auto">
          <a:xfrm>
            <a:off x="7307263" y="1412875"/>
            <a:ext cx="0" cy="714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66" name="Line 58"/>
          <p:cNvSpPr>
            <a:spLocks noChangeShapeType="1"/>
          </p:cNvSpPr>
          <p:nvPr/>
        </p:nvSpPr>
        <p:spPr bwMode="auto">
          <a:xfrm>
            <a:off x="7307263" y="1700213"/>
            <a:ext cx="0" cy="714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67" name="Text Box 59"/>
          <p:cNvSpPr txBox="1">
            <a:spLocks noChangeArrowheads="1"/>
          </p:cNvSpPr>
          <p:nvPr/>
        </p:nvSpPr>
        <p:spPr bwMode="auto">
          <a:xfrm>
            <a:off x="7180263" y="1844675"/>
            <a:ext cx="5778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Xs=Is</a:t>
            </a:r>
          </a:p>
        </p:txBody>
      </p:sp>
      <p:sp>
        <p:nvSpPr>
          <p:cNvPr id="38968" name="Line 60"/>
          <p:cNvSpPr>
            <a:spLocks noChangeShapeType="1"/>
          </p:cNvSpPr>
          <p:nvPr/>
        </p:nvSpPr>
        <p:spPr bwMode="auto">
          <a:xfrm flipH="1" flipV="1">
            <a:off x="6804025" y="1412875"/>
            <a:ext cx="0" cy="3603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38969" name="Object 62"/>
          <p:cNvGraphicFramePr>
            <a:graphicFrameLocks noChangeAspect="1"/>
          </p:cNvGraphicFramePr>
          <p:nvPr/>
        </p:nvGraphicFramePr>
        <p:xfrm>
          <a:off x="6503988" y="3716338"/>
          <a:ext cx="2279650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Formel" r:id="rId11" imgW="1447800" imgH="431800" progId="Equation.3">
                  <p:embed/>
                </p:oleObj>
              </mc:Choice>
              <mc:Fallback>
                <p:oleObj name="Formel" r:id="rId11" imgW="1447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3988" y="3716338"/>
                        <a:ext cx="2279650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70" name="Line 63"/>
          <p:cNvSpPr>
            <a:spLocks noChangeShapeType="1"/>
          </p:cNvSpPr>
          <p:nvPr/>
        </p:nvSpPr>
        <p:spPr bwMode="auto">
          <a:xfrm>
            <a:off x="4572000" y="27813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71" name="Line 64"/>
          <p:cNvSpPr>
            <a:spLocks noChangeShapeType="1"/>
          </p:cNvSpPr>
          <p:nvPr/>
        </p:nvSpPr>
        <p:spPr bwMode="auto">
          <a:xfrm>
            <a:off x="4572000" y="3141663"/>
            <a:ext cx="11525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72" name="Line 65"/>
          <p:cNvSpPr>
            <a:spLocks noChangeShapeType="1"/>
          </p:cNvSpPr>
          <p:nvPr/>
        </p:nvSpPr>
        <p:spPr bwMode="auto">
          <a:xfrm>
            <a:off x="1908175" y="1412875"/>
            <a:ext cx="0" cy="3603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73" name="Line 66"/>
          <p:cNvSpPr>
            <a:spLocks noChangeShapeType="1"/>
          </p:cNvSpPr>
          <p:nvPr/>
        </p:nvSpPr>
        <p:spPr bwMode="auto">
          <a:xfrm flipV="1">
            <a:off x="7308850" y="14843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74" name="Line 69"/>
          <p:cNvSpPr>
            <a:spLocks noChangeShapeType="1"/>
          </p:cNvSpPr>
          <p:nvPr/>
        </p:nvSpPr>
        <p:spPr bwMode="auto">
          <a:xfrm>
            <a:off x="6011863" y="1773238"/>
            <a:ext cx="0" cy="10080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75" name="Line 70"/>
          <p:cNvSpPr>
            <a:spLocks noChangeShapeType="1"/>
          </p:cNvSpPr>
          <p:nvPr/>
        </p:nvSpPr>
        <p:spPr bwMode="auto">
          <a:xfrm>
            <a:off x="4572000" y="2781300"/>
            <a:ext cx="14398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76" name="Line 71"/>
          <p:cNvSpPr>
            <a:spLocks noChangeShapeType="1"/>
          </p:cNvSpPr>
          <p:nvPr/>
        </p:nvSpPr>
        <p:spPr bwMode="auto">
          <a:xfrm>
            <a:off x="4572000" y="3141663"/>
            <a:ext cx="15843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77" name="Line 72"/>
          <p:cNvSpPr>
            <a:spLocks noChangeShapeType="1"/>
          </p:cNvSpPr>
          <p:nvPr/>
        </p:nvSpPr>
        <p:spPr bwMode="auto">
          <a:xfrm>
            <a:off x="6156325" y="1412875"/>
            <a:ext cx="0" cy="17287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78" name="Text Box 73"/>
          <p:cNvSpPr txBox="1">
            <a:spLocks noChangeArrowheads="1"/>
          </p:cNvSpPr>
          <p:nvPr/>
        </p:nvSpPr>
        <p:spPr bwMode="auto">
          <a:xfrm>
            <a:off x="6300788" y="2565400"/>
            <a:ext cx="966787" cy="27463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Rout=Vs/Io</a:t>
            </a:r>
          </a:p>
        </p:txBody>
      </p:sp>
      <p:sp>
        <p:nvSpPr>
          <p:cNvPr id="38979" name="Text Box 74"/>
          <p:cNvSpPr txBox="1">
            <a:spLocks noChangeArrowheads="1"/>
          </p:cNvSpPr>
          <p:nvPr/>
        </p:nvSpPr>
        <p:spPr bwMode="auto">
          <a:xfrm>
            <a:off x="6437313" y="2205038"/>
            <a:ext cx="1846262" cy="27463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Current source at output</a:t>
            </a:r>
          </a:p>
        </p:txBody>
      </p:sp>
      <p:sp>
        <p:nvSpPr>
          <p:cNvPr id="38980" name="Text Box 75"/>
          <p:cNvSpPr txBox="1">
            <a:spLocks noChangeArrowheads="1"/>
          </p:cNvSpPr>
          <p:nvPr/>
        </p:nvSpPr>
        <p:spPr bwMode="auto">
          <a:xfrm>
            <a:off x="6151563" y="836613"/>
            <a:ext cx="1549400" cy="27463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Voltage is measured</a:t>
            </a:r>
          </a:p>
        </p:txBody>
      </p:sp>
      <p:sp>
        <p:nvSpPr>
          <p:cNvPr id="38981" name="Rectangle 76"/>
          <p:cNvSpPr>
            <a:spLocks noChangeArrowheads="1"/>
          </p:cNvSpPr>
          <p:nvPr/>
        </p:nvSpPr>
        <p:spPr bwMode="auto">
          <a:xfrm>
            <a:off x="2195513" y="1125538"/>
            <a:ext cx="720725" cy="935037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Passive</a:t>
            </a:r>
          </a:p>
          <a:p>
            <a:r>
              <a:rPr lang="de-DE" altLang="de-DE"/>
              <a:t>network</a:t>
            </a:r>
          </a:p>
        </p:txBody>
      </p:sp>
      <p:sp>
        <p:nvSpPr>
          <p:cNvPr id="38982" name="Rectangle 77"/>
          <p:cNvSpPr>
            <a:spLocks noChangeArrowheads="1"/>
          </p:cNvSpPr>
          <p:nvPr/>
        </p:nvSpPr>
        <p:spPr bwMode="auto">
          <a:xfrm>
            <a:off x="5219700" y="1125538"/>
            <a:ext cx="720725" cy="935037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Passive</a:t>
            </a:r>
          </a:p>
          <a:p>
            <a:r>
              <a:rPr lang="de-DE" altLang="de-DE"/>
              <a:t>network</a:t>
            </a:r>
          </a:p>
        </p:txBody>
      </p:sp>
      <p:sp>
        <p:nvSpPr>
          <p:cNvPr id="74" name="Textfeld 73"/>
          <p:cNvSpPr txBox="1"/>
          <p:nvPr/>
        </p:nvSpPr>
        <p:spPr>
          <a:xfrm>
            <a:off x="152400" y="3048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Alternative Schaltung</a:t>
            </a:r>
          </a:p>
          <a:p>
            <a:pPr algn="l"/>
            <a:r>
              <a:rPr lang="de-DE" dirty="0" smtClean="0"/>
              <a:t>Stromquelle am Ausgang</a:t>
            </a:r>
          </a:p>
          <a:p>
            <a:pPr algn="l"/>
            <a:r>
              <a:rPr lang="de-DE" dirty="0" smtClean="0"/>
              <a:t>Strom wird gemessen</a:t>
            </a:r>
          </a:p>
        </p:txBody>
      </p:sp>
    </p:spTree>
    <p:extLst>
      <p:ext uri="{BB962C8B-B14F-4D97-AF65-F5344CB8AC3E}">
        <p14:creationId xmlns:p14="http://schemas.microsoft.com/office/powerpoint/2010/main" val="1730874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0C2AEE5-1859-4182-AE37-92C011B9D018}" type="slidenum">
              <a:rPr lang="de-DE" altLang="de-DE" sz="1400">
                <a:latin typeface="Arial" charset="0"/>
              </a:rPr>
              <a:pPr/>
              <a:t>9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Output impedance (t‘</a:t>
            </a:r>
            <a:r>
              <a:rPr lang="de-DE" altLang="de-DE" baseline="-25000" smtClean="0"/>
              <a:t>11</a:t>
            </a:r>
            <a:r>
              <a:rPr lang="de-DE" altLang="de-DE" smtClean="0"/>
              <a:t>)</a:t>
            </a:r>
          </a:p>
        </p:txBody>
      </p:sp>
      <p:sp>
        <p:nvSpPr>
          <p:cNvPr id="39941" name="Line 4"/>
          <p:cNvSpPr>
            <a:spLocks noChangeShapeType="1"/>
          </p:cNvSpPr>
          <p:nvPr/>
        </p:nvSpPr>
        <p:spPr bwMode="auto">
          <a:xfrm>
            <a:off x="2916238" y="1412875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2" name="Line 5"/>
          <p:cNvSpPr>
            <a:spLocks noChangeShapeType="1"/>
          </p:cNvSpPr>
          <p:nvPr/>
        </p:nvSpPr>
        <p:spPr bwMode="auto">
          <a:xfrm>
            <a:off x="2916238" y="1773238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3" name="Rectangle 6"/>
          <p:cNvSpPr>
            <a:spLocks noChangeArrowheads="1"/>
          </p:cNvSpPr>
          <p:nvPr/>
        </p:nvSpPr>
        <p:spPr bwMode="auto">
          <a:xfrm>
            <a:off x="3563938" y="1125538"/>
            <a:ext cx="1008062" cy="935037"/>
          </a:xfrm>
          <a:prstGeom prst="rect">
            <a:avLst/>
          </a:prstGeom>
          <a:solidFill>
            <a:srgbClr val="FFFF00"/>
          </a:solidFill>
          <a:ln w="22225" algn="ctr">
            <a:solidFill>
              <a:schemeClr val="tx1"/>
            </a:solidFill>
            <a:prstDash val="sysDot"/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4572000" y="141287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4572000" y="1773238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3563938" y="2493963"/>
            <a:ext cx="1008062" cy="935037"/>
          </a:xfrm>
          <a:prstGeom prst="rect">
            <a:avLst/>
          </a:prstGeom>
          <a:solidFill>
            <a:srgbClr val="00CC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Feedback</a:t>
            </a:r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>
            <a:off x="4572000" y="3141663"/>
            <a:ext cx="11525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3059113" y="278130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>
            <a:off x="3059113" y="314166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H="1">
            <a:off x="2700338" y="2060575"/>
            <a:ext cx="0" cy="5762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flipH="1">
            <a:off x="2411413" y="2060575"/>
            <a:ext cx="0" cy="5762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H="1">
            <a:off x="3059113" y="278130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 flipH="1">
            <a:off x="3059113" y="314166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 flipH="1">
            <a:off x="2700338" y="27813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55" name="Line 19"/>
          <p:cNvSpPr>
            <a:spLocks noChangeShapeType="1"/>
          </p:cNvSpPr>
          <p:nvPr/>
        </p:nvSpPr>
        <p:spPr bwMode="auto">
          <a:xfrm flipH="1">
            <a:off x="2700338" y="256540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56" name="Line 20"/>
          <p:cNvSpPr>
            <a:spLocks noChangeShapeType="1"/>
          </p:cNvSpPr>
          <p:nvPr/>
        </p:nvSpPr>
        <p:spPr bwMode="auto">
          <a:xfrm flipH="1">
            <a:off x="2411413" y="2565400"/>
            <a:ext cx="0" cy="5762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57" name="Line 21"/>
          <p:cNvSpPr>
            <a:spLocks noChangeShapeType="1"/>
          </p:cNvSpPr>
          <p:nvPr/>
        </p:nvSpPr>
        <p:spPr bwMode="auto">
          <a:xfrm>
            <a:off x="2411413" y="3141663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58" name="Line 22"/>
          <p:cNvSpPr>
            <a:spLocks noChangeShapeType="1"/>
          </p:cNvSpPr>
          <p:nvPr/>
        </p:nvSpPr>
        <p:spPr bwMode="auto">
          <a:xfrm>
            <a:off x="1908175" y="1412875"/>
            <a:ext cx="2889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59" name="Line 23"/>
          <p:cNvSpPr>
            <a:spLocks noChangeShapeType="1"/>
          </p:cNvSpPr>
          <p:nvPr/>
        </p:nvSpPr>
        <p:spPr bwMode="auto">
          <a:xfrm>
            <a:off x="1908175" y="1773238"/>
            <a:ext cx="2889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60" name="Line 24"/>
          <p:cNvSpPr>
            <a:spLocks noChangeShapeType="1"/>
          </p:cNvSpPr>
          <p:nvPr/>
        </p:nvSpPr>
        <p:spPr bwMode="auto">
          <a:xfrm>
            <a:off x="5940425" y="1412875"/>
            <a:ext cx="2873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61" name="Line 25"/>
          <p:cNvSpPr>
            <a:spLocks noChangeShapeType="1"/>
          </p:cNvSpPr>
          <p:nvPr/>
        </p:nvSpPr>
        <p:spPr bwMode="auto">
          <a:xfrm>
            <a:off x="5940425" y="1773238"/>
            <a:ext cx="2873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62" name="Line 26"/>
          <p:cNvSpPr>
            <a:spLocks noChangeShapeType="1"/>
          </p:cNvSpPr>
          <p:nvPr/>
        </p:nvSpPr>
        <p:spPr bwMode="auto">
          <a:xfrm>
            <a:off x="3348038" y="1412875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63" name="Line 27"/>
          <p:cNvSpPr>
            <a:spLocks noChangeShapeType="1"/>
          </p:cNvSpPr>
          <p:nvPr/>
        </p:nvSpPr>
        <p:spPr bwMode="auto">
          <a:xfrm>
            <a:off x="3348038" y="1773238"/>
            <a:ext cx="217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6804025" y="1125538"/>
            <a:ext cx="3571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Vo</a:t>
            </a:r>
          </a:p>
        </p:txBody>
      </p:sp>
      <p:sp>
        <p:nvSpPr>
          <p:cNvPr id="39965" name="Line 29"/>
          <p:cNvSpPr>
            <a:spLocks noChangeShapeType="1"/>
          </p:cNvSpPr>
          <p:nvPr/>
        </p:nvSpPr>
        <p:spPr bwMode="auto">
          <a:xfrm>
            <a:off x="6227763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66" name="Line 30"/>
          <p:cNvSpPr>
            <a:spLocks noChangeShapeType="1"/>
          </p:cNvSpPr>
          <p:nvPr/>
        </p:nvSpPr>
        <p:spPr bwMode="auto">
          <a:xfrm>
            <a:off x="6227763" y="1773238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67" name="Line 31"/>
          <p:cNvSpPr>
            <a:spLocks noChangeShapeType="1"/>
          </p:cNvSpPr>
          <p:nvPr/>
        </p:nvSpPr>
        <p:spPr bwMode="auto">
          <a:xfrm>
            <a:off x="6443663" y="1773238"/>
            <a:ext cx="8651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68" name="Line 32"/>
          <p:cNvSpPr>
            <a:spLocks noChangeShapeType="1"/>
          </p:cNvSpPr>
          <p:nvPr/>
        </p:nvSpPr>
        <p:spPr bwMode="auto">
          <a:xfrm>
            <a:off x="6443663" y="1412875"/>
            <a:ext cx="8651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69" name="Oval 33"/>
          <p:cNvSpPr>
            <a:spLocks noChangeArrowheads="1"/>
          </p:cNvSpPr>
          <p:nvPr/>
        </p:nvSpPr>
        <p:spPr bwMode="auto">
          <a:xfrm>
            <a:off x="7235825" y="1484313"/>
            <a:ext cx="142875" cy="215900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9970" name="Line 34"/>
          <p:cNvSpPr>
            <a:spLocks noChangeShapeType="1"/>
          </p:cNvSpPr>
          <p:nvPr/>
        </p:nvSpPr>
        <p:spPr bwMode="auto">
          <a:xfrm>
            <a:off x="7307263" y="1412875"/>
            <a:ext cx="0" cy="714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71" name="Line 35"/>
          <p:cNvSpPr>
            <a:spLocks noChangeShapeType="1"/>
          </p:cNvSpPr>
          <p:nvPr/>
        </p:nvSpPr>
        <p:spPr bwMode="auto">
          <a:xfrm>
            <a:off x="7307263" y="1700213"/>
            <a:ext cx="0" cy="714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72" name="Text Box 36"/>
          <p:cNvSpPr txBox="1">
            <a:spLocks noChangeArrowheads="1"/>
          </p:cNvSpPr>
          <p:nvPr/>
        </p:nvSpPr>
        <p:spPr bwMode="auto">
          <a:xfrm>
            <a:off x="7380288" y="1700213"/>
            <a:ext cx="3095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Is</a:t>
            </a:r>
          </a:p>
        </p:txBody>
      </p:sp>
      <p:sp>
        <p:nvSpPr>
          <p:cNvPr id="39973" name="Text Box 37"/>
          <p:cNvSpPr txBox="1">
            <a:spLocks noChangeArrowheads="1"/>
          </p:cNvSpPr>
          <p:nvPr/>
        </p:nvSpPr>
        <p:spPr bwMode="auto">
          <a:xfrm>
            <a:off x="7164388" y="2349500"/>
            <a:ext cx="966787" cy="27463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Rout=Vs/Io</a:t>
            </a:r>
          </a:p>
        </p:txBody>
      </p:sp>
      <p:graphicFrame>
        <p:nvGraphicFramePr>
          <p:cNvPr id="39974" name="Object 38"/>
          <p:cNvGraphicFramePr>
            <a:graphicFrameLocks noChangeAspect="1"/>
          </p:cNvGraphicFramePr>
          <p:nvPr/>
        </p:nvGraphicFramePr>
        <p:xfrm>
          <a:off x="1697038" y="3946525"/>
          <a:ext cx="1717675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Formel" r:id="rId3" imgW="1091726" imgH="507780" progId="Equation.3">
                  <p:embed/>
                </p:oleObj>
              </mc:Choice>
              <mc:Fallback>
                <p:oleObj name="Formel" r:id="rId3" imgW="1091726" imgH="5077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038" y="3946525"/>
                        <a:ext cx="1717675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75" name="Text Box 39"/>
          <p:cNvSpPr txBox="1">
            <a:spLocks noChangeArrowheads="1"/>
          </p:cNvSpPr>
          <p:nvPr/>
        </p:nvSpPr>
        <p:spPr bwMode="auto">
          <a:xfrm>
            <a:off x="5084763" y="4581525"/>
            <a:ext cx="1639887" cy="27463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Dead gain impedance</a:t>
            </a:r>
          </a:p>
        </p:txBody>
      </p:sp>
      <p:sp>
        <p:nvSpPr>
          <p:cNvPr id="39976" name="Line 40"/>
          <p:cNvSpPr>
            <a:spLocks noChangeShapeType="1"/>
          </p:cNvSpPr>
          <p:nvPr/>
        </p:nvSpPr>
        <p:spPr bwMode="auto">
          <a:xfrm>
            <a:off x="4572000" y="3141663"/>
            <a:ext cx="11525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77" name="Line 41"/>
          <p:cNvSpPr>
            <a:spLocks noChangeShapeType="1"/>
          </p:cNvSpPr>
          <p:nvPr/>
        </p:nvSpPr>
        <p:spPr bwMode="auto">
          <a:xfrm>
            <a:off x="4572000" y="27813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78" name="Line 42"/>
          <p:cNvSpPr>
            <a:spLocks noChangeShapeType="1"/>
          </p:cNvSpPr>
          <p:nvPr/>
        </p:nvSpPr>
        <p:spPr bwMode="auto">
          <a:xfrm>
            <a:off x="4572000" y="3141663"/>
            <a:ext cx="11525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79" name="Line 43"/>
          <p:cNvSpPr>
            <a:spLocks noChangeShapeType="1"/>
          </p:cNvSpPr>
          <p:nvPr/>
        </p:nvSpPr>
        <p:spPr bwMode="auto">
          <a:xfrm>
            <a:off x="1908175" y="1412875"/>
            <a:ext cx="0" cy="3603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80" name="Oval 44"/>
          <p:cNvSpPr>
            <a:spLocks noChangeArrowheads="1"/>
          </p:cNvSpPr>
          <p:nvPr/>
        </p:nvSpPr>
        <p:spPr bwMode="auto">
          <a:xfrm>
            <a:off x="7235825" y="1484313"/>
            <a:ext cx="144463" cy="215900"/>
          </a:xfrm>
          <a:prstGeom prst="ellipse">
            <a:avLst/>
          </a:prstGeom>
          <a:solidFill>
            <a:srgbClr val="FF00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9981" name="Line 45"/>
          <p:cNvSpPr>
            <a:spLocks noChangeShapeType="1"/>
          </p:cNvSpPr>
          <p:nvPr/>
        </p:nvSpPr>
        <p:spPr bwMode="auto">
          <a:xfrm>
            <a:off x="7307263" y="1412875"/>
            <a:ext cx="0" cy="714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82" name="Line 46"/>
          <p:cNvSpPr>
            <a:spLocks noChangeShapeType="1"/>
          </p:cNvSpPr>
          <p:nvPr/>
        </p:nvSpPr>
        <p:spPr bwMode="auto">
          <a:xfrm flipV="1">
            <a:off x="7308850" y="14843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83" name="Line 47"/>
          <p:cNvSpPr>
            <a:spLocks noChangeShapeType="1"/>
          </p:cNvSpPr>
          <p:nvPr/>
        </p:nvSpPr>
        <p:spPr bwMode="auto">
          <a:xfrm flipH="1" flipV="1">
            <a:off x="6804025" y="1412875"/>
            <a:ext cx="0" cy="360363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84" name="Rectangle 48"/>
          <p:cNvSpPr>
            <a:spLocks noChangeArrowheads="1"/>
          </p:cNvSpPr>
          <p:nvPr/>
        </p:nvSpPr>
        <p:spPr bwMode="auto">
          <a:xfrm>
            <a:off x="7956550" y="4078288"/>
            <a:ext cx="647700" cy="35877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9985" name="Rectangle 49"/>
          <p:cNvSpPr>
            <a:spLocks noChangeArrowheads="1"/>
          </p:cNvSpPr>
          <p:nvPr/>
        </p:nvSpPr>
        <p:spPr bwMode="auto">
          <a:xfrm>
            <a:off x="7164388" y="3716338"/>
            <a:ext cx="287337" cy="64928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39986" name="Object 50"/>
          <p:cNvGraphicFramePr>
            <a:graphicFrameLocks noChangeAspect="1"/>
          </p:cNvGraphicFramePr>
          <p:nvPr/>
        </p:nvGraphicFramePr>
        <p:xfrm>
          <a:off x="6503988" y="3716338"/>
          <a:ext cx="2279650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Formel" r:id="rId5" imgW="1447800" imgH="431800" progId="Equation.3">
                  <p:embed/>
                </p:oleObj>
              </mc:Choice>
              <mc:Fallback>
                <p:oleObj name="Formel" r:id="rId5" imgW="1447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3988" y="3716338"/>
                        <a:ext cx="2279650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87" name="Line 51"/>
          <p:cNvSpPr>
            <a:spLocks noChangeShapeType="1"/>
          </p:cNvSpPr>
          <p:nvPr/>
        </p:nvSpPr>
        <p:spPr bwMode="auto">
          <a:xfrm>
            <a:off x="6011863" y="1773238"/>
            <a:ext cx="0" cy="10080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88" name="Line 52"/>
          <p:cNvSpPr>
            <a:spLocks noChangeShapeType="1"/>
          </p:cNvSpPr>
          <p:nvPr/>
        </p:nvSpPr>
        <p:spPr bwMode="auto">
          <a:xfrm>
            <a:off x="4572000" y="2781300"/>
            <a:ext cx="14398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89" name="Line 53"/>
          <p:cNvSpPr>
            <a:spLocks noChangeShapeType="1"/>
          </p:cNvSpPr>
          <p:nvPr/>
        </p:nvSpPr>
        <p:spPr bwMode="auto">
          <a:xfrm>
            <a:off x="4572000" y="3141663"/>
            <a:ext cx="15843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90" name="Line 54"/>
          <p:cNvSpPr>
            <a:spLocks noChangeShapeType="1"/>
          </p:cNvSpPr>
          <p:nvPr/>
        </p:nvSpPr>
        <p:spPr bwMode="auto">
          <a:xfrm>
            <a:off x="6156325" y="1412875"/>
            <a:ext cx="0" cy="17287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91" name="Line 55"/>
          <p:cNvSpPr>
            <a:spLocks noChangeShapeType="1"/>
          </p:cNvSpPr>
          <p:nvPr/>
        </p:nvSpPr>
        <p:spPr bwMode="auto">
          <a:xfrm>
            <a:off x="3348038" y="1412875"/>
            <a:ext cx="0" cy="3603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92" name="Rectangle 56"/>
          <p:cNvSpPr>
            <a:spLocks noChangeArrowheads="1"/>
          </p:cNvSpPr>
          <p:nvPr/>
        </p:nvSpPr>
        <p:spPr bwMode="auto">
          <a:xfrm>
            <a:off x="2195513" y="1125538"/>
            <a:ext cx="720725" cy="935037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Passive</a:t>
            </a:r>
          </a:p>
          <a:p>
            <a:r>
              <a:rPr lang="de-DE" altLang="de-DE"/>
              <a:t>network</a:t>
            </a:r>
          </a:p>
        </p:txBody>
      </p:sp>
      <p:sp>
        <p:nvSpPr>
          <p:cNvPr id="39993" name="Rectangle 57"/>
          <p:cNvSpPr>
            <a:spLocks noChangeArrowheads="1"/>
          </p:cNvSpPr>
          <p:nvPr/>
        </p:nvSpPr>
        <p:spPr bwMode="auto">
          <a:xfrm>
            <a:off x="5219700" y="1125538"/>
            <a:ext cx="720725" cy="935037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Passive</a:t>
            </a:r>
          </a:p>
          <a:p>
            <a:r>
              <a:rPr lang="de-DE" altLang="de-DE"/>
              <a:t>network</a:t>
            </a:r>
          </a:p>
        </p:txBody>
      </p:sp>
      <p:sp>
        <p:nvSpPr>
          <p:cNvPr id="57" name="Textfeld 56"/>
          <p:cNvSpPr txBox="1"/>
          <p:nvPr/>
        </p:nvSpPr>
        <p:spPr>
          <a:xfrm>
            <a:off x="152400" y="34290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Bedeutung vom Faktor t11‘</a:t>
            </a:r>
          </a:p>
          <a:p>
            <a:pPr algn="l"/>
            <a:r>
              <a:rPr lang="de-DE" dirty="0" smtClean="0"/>
              <a:t>Strom </a:t>
            </a:r>
            <a:r>
              <a:rPr lang="de-DE" dirty="0" err="1" smtClean="0"/>
              <a:t>Io</a:t>
            </a:r>
            <a:r>
              <a:rPr lang="de-DE" dirty="0" smtClean="0"/>
              <a:t> wenn </a:t>
            </a:r>
            <a:r>
              <a:rPr lang="de-DE" dirty="0"/>
              <a:t>x</a:t>
            </a:r>
            <a:r>
              <a:rPr lang="de-DE" dirty="0" smtClean="0"/>
              <a:t>i* aus ist</a:t>
            </a:r>
          </a:p>
          <a:p>
            <a:pPr algn="l"/>
            <a:r>
              <a:rPr lang="de-DE" dirty="0" smtClean="0"/>
              <a:t>Widerstand vom ausgeschaltetem Verstärker</a:t>
            </a:r>
          </a:p>
        </p:txBody>
      </p:sp>
    </p:spTree>
    <p:extLst>
      <p:ext uri="{BB962C8B-B14F-4D97-AF65-F5344CB8AC3E}">
        <p14:creationId xmlns:p14="http://schemas.microsoft.com/office/powerpoint/2010/main" val="33537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1054</Words>
  <Application>Microsoft Office PowerPoint</Application>
  <PresentationFormat>Bildschirmpräsentation (4:3)</PresentationFormat>
  <Paragraphs>435</Paragraphs>
  <Slides>30</Slides>
  <Notes>16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32" baseType="lpstr">
      <vt:lpstr>SDSSMALL2_2</vt:lpstr>
      <vt:lpstr>Formel</vt:lpstr>
      <vt:lpstr>Formeln für die Schaltungen mit Gegenkopplung</vt:lpstr>
      <vt:lpstr>Feedback analysis</vt:lpstr>
      <vt:lpstr>Feedback analysis</vt:lpstr>
      <vt:lpstr>Test circuits</vt:lpstr>
      <vt:lpstr>Output impedance</vt:lpstr>
      <vt:lpstr>Output impedance (t11)</vt:lpstr>
      <vt:lpstr>Output impedance (t12 t22)</vt:lpstr>
      <vt:lpstr>Output impedance</vt:lpstr>
      <vt:lpstr>Output impedance (t‘11)</vt:lpstr>
      <vt:lpstr>Output impedance (t‘12 t‘22)</vt:lpstr>
      <vt:lpstr>Output impedance – equation</vt:lpstr>
      <vt:lpstr>Output impedance</vt:lpstr>
      <vt:lpstr>AC Schaltungen</vt:lpstr>
      <vt:lpstr> Tiefpass</vt:lpstr>
      <vt:lpstr> Tiefpass</vt:lpstr>
      <vt:lpstr> Tiefpass</vt:lpstr>
      <vt:lpstr> Hochpass</vt:lpstr>
      <vt:lpstr> Hochpass</vt:lpstr>
      <vt:lpstr> Schneller Spannungsteiler</vt:lpstr>
      <vt:lpstr> Schneller Spannungsteiler</vt:lpstr>
      <vt:lpstr> Schneller Spannungsteiler</vt:lpstr>
      <vt:lpstr> Schneller Spannungsteiler</vt:lpstr>
      <vt:lpstr> Schneller Spannungsteiler</vt:lpstr>
      <vt:lpstr> Tiefpass + Spannungsteiler</vt:lpstr>
      <vt:lpstr> Hochpass + Spannungsteiler</vt:lpstr>
      <vt:lpstr> Schneller Spannungsteiler (2)</vt:lpstr>
      <vt:lpstr>Ladung im Raumladungszone und dynamische Kapazität</vt:lpstr>
      <vt:lpstr>Dynamische Kapazitäten</vt:lpstr>
      <vt:lpstr>Dynamische Kapazität von Raumladungszone</vt:lpstr>
      <vt:lpstr>Dynamische Kapazität von Raumladungszone</vt:lpstr>
    </vt:vector>
  </TitlesOfParts>
  <Company>University Mannheim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ivan</cp:lastModifiedBy>
  <cp:revision>1374</cp:revision>
  <dcterms:created xsi:type="dcterms:W3CDTF">2010-08-30T10:07:17Z</dcterms:created>
  <dcterms:modified xsi:type="dcterms:W3CDTF">2015-02-18T21:29:04Z</dcterms:modified>
</cp:coreProperties>
</file>